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0" r:id="rId7"/>
    <p:sldId id="272" r:id="rId8"/>
    <p:sldId id="273" r:id="rId9"/>
    <p:sldId id="263" r:id="rId10"/>
    <p:sldId id="262" r:id="rId11"/>
    <p:sldId id="268" r:id="rId12"/>
    <p:sldId id="269" r:id="rId13"/>
    <p:sldId id="270" r:id="rId14"/>
    <p:sldId id="264" r:id="rId15"/>
    <p:sldId id="26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48" d="100"/>
          <a:sy n="48" d="100"/>
        </p:scale>
        <p:origin x="-171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4FD2-891C-48B9-B439-FFB1EC6362A4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4F1A-9503-4637-930B-61DD6784E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4FD2-891C-48B9-B439-FFB1EC6362A4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4F1A-9503-4637-930B-61DD6784E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4FD2-891C-48B9-B439-FFB1EC6362A4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4F1A-9503-4637-930B-61DD6784E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4FD2-891C-48B9-B439-FFB1EC6362A4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4F1A-9503-4637-930B-61DD6784E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4FD2-891C-48B9-B439-FFB1EC6362A4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4F1A-9503-4637-930B-61DD6784E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4FD2-891C-48B9-B439-FFB1EC6362A4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4F1A-9503-4637-930B-61DD6784E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4FD2-891C-48B9-B439-FFB1EC6362A4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4F1A-9503-4637-930B-61DD6784E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4FD2-891C-48B9-B439-FFB1EC6362A4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4F1A-9503-4637-930B-61DD6784E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4FD2-891C-48B9-B439-FFB1EC6362A4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4F1A-9503-4637-930B-61DD6784E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4FD2-891C-48B9-B439-FFB1EC6362A4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4F1A-9503-4637-930B-61DD6784E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E4FD2-891C-48B9-B439-FFB1EC6362A4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54F1A-9503-4637-930B-61DD6784E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E4FD2-891C-48B9-B439-FFB1EC6362A4}" type="datetimeFigureOut">
              <a:rPr lang="ru-RU" smtClean="0"/>
              <a:pPr/>
              <a:t>26.12.2016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54F1A-9503-4637-930B-61DD6784ED3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истратор\Documents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Администратор\Documents\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дминистратор\Documents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Администратор\Documents\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Администратор\Documents\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Администратор\Documents\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особые образовательные потребности</a:t>
            </a:r>
            <a:endParaRPr lang="ru-RU" sz="3600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	Особые образовательные потребности могут испытывать как дети с ОВЗ, так и дети, не имеющие ОВЗ.</a:t>
            </a:r>
          </a:p>
          <a:p>
            <a:pPr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	В последнем случае особые образовательные потребности могут быть обусловлены социокультурными факторами.</a:t>
            </a:r>
          </a:p>
          <a:p>
            <a:pPr>
              <a:buFontTx/>
              <a:buNone/>
            </a:pPr>
            <a:endParaRPr lang="ru-RU" sz="14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ru-RU" sz="1200" smtClean="0">
                <a:latin typeface="Times New Roman" pitchFamily="18" charset="0"/>
                <a:cs typeface="Times New Roman" pitchFamily="18" charset="0"/>
              </a:rPr>
              <a:t>			Е.Л. Гончарова, О.И.Кукушкина/Педагогический энциклопедический словарь. БРЭ, 2009 </a:t>
            </a:r>
          </a:p>
          <a:p>
            <a:pPr>
              <a:buFontTx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F3447A-04FD-4E46-AB60-2136BDD2107E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особые образовательные потребности</a:t>
            </a:r>
            <a:endParaRPr lang="ru-RU" sz="2800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В аспекте методов и средств обучения 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потребность в построении «обходных путей»,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использовании специфических средств обучения, более дифференцированном, «пошаговом» обучение, чем этого требует обучение нормально развивающегося ребенка. </a:t>
            </a:r>
          </a:p>
          <a:p>
            <a:pPr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Например, использование дактилологии и жестовой речи при обучении глухих, рельефно-точечного шрифта Брайля при обучении слепых, значительно более раннее, чем в норме, обучение глухих детей чтению и письму и т.п.</a:t>
            </a:r>
          </a:p>
          <a:p>
            <a:pPr>
              <a:buFontTx/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			Е.Л. Гончарова, О.И.Кукушкина/Педагогический энциклопедический словарь. БРЭ, 2009 </a:t>
            </a:r>
          </a:p>
          <a:p>
            <a:endParaRPr lang="ru-RU" dirty="0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656188C-5B39-4794-9953-C833D608754B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Администратор\Documents\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Администратор\Documents\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00B0F0"/>
                </a:solidFill>
              </a:rPr>
              <a:t>Специфика</a:t>
            </a:r>
            <a:endParaRPr lang="ru-RU" smtClean="0"/>
          </a:p>
        </p:txBody>
      </p:sp>
      <p:pic>
        <p:nvPicPr>
          <p:cNvPr id="25603" name="Picture 2" descr="D:\My Pictures\Ассорти\с-детьми\foto0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95963" y="1700213"/>
            <a:ext cx="2974975" cy="4525962"/>
          </a:xfrm>
          <a:noFill/>
        </p:spPr>
      </p:pic>
      <p:sp>
        <p:nvSpPr>
          <p:cNvPr id="25604" name="Прямоугольник 4"/>
          <p:cNvSpPr>
            <a:spLocks noChangeArrowheads="1"/>
          </p:cNvSpPr>
          <p:nvPr/>
        </p:nvSpPr>
        <p:spPr bwMode="auto">
          <a:xfrm>
            <a:off x="468313" y="1628775"/>
            <a:ext cx="4967287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уровень психического развития пришедшего в школу ребенка с ОВЗ зависит не только от медицинского диагноза, </a:t>
            </a:r>
          </a:p>
          <a:p>
            <a:r>
              <a:rPr lang="ru-RU" sz="3200">
                <a:latin typeface="Times New Roman" pitchFamily="18" charset="0"/>
                <a:cs typeface="Times New Roman" pitchFamily="18" charset="0"/>
              </a:rPr>
              <a:t>но и </a:t>
            </a:r>
            <a:r>
              <a:rPr lang="ru-RU" sz="3200" b="1">
                <a:latin typeface="Times New Roman" pitchFamily="18" charset="0"/>
                <a:cs typeface="Times New Roman" pitchFamily="18" charset="0"/>
              </a:rPr>
              <a:t>от качества предшествующего обучения и воспитания</a:t>
            </a:r>
            <a:r>
              <a:rPr lang="ru-RU" sz="320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/>
          </a:p>
        </p:txBody>
      </p:sp>
      <p:sp>
        <p:nvSpPr>
          <p:cNvPr id="25605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AF8C7A8-DC96-4EDB-A483-119DDBA067D8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1547813" cy="6858000"/>
            <a:chOff x="0" y="0"/>
            <a:chExt cx="2016" cy="4320"/>
          </a:xfrm>
        </p:grpSpPr>
        <p:sp>
          <p:nvSpPr>
            <p:cNvPr id="3584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480" cy="4320"/>
            </a:xfrm>
            <a:prstGeom prst="rect">
              <a:avLst/>
            </a:prstGeom>
            <a:solidFill>
              <a:srgbClr val="99CC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848" name="Freeform 4"/>
            <p:cNvSpPr>
              <a:spLocks/>
            </p:cNvSpPr>
            <p:nvPr/>
          </p:nvSpPr>
          <p:spPr bwMode="auto">
            <a:xfrm>
              <a:off x="288" y="0"/>
              <a:ext cx="1728" cy="735"/>
            </a:xfrm>
            <a:custGeom>
              <a:avLst/>
              <a:gdLst>
                <a:gd name="T0" fmla="*/ 1728 w 1728"/>
                <a:gd name="T1" fmla="*/ 0 h 735"/>
                <a:gd name="T2" fmla="*/ 1728 w 1728"/>
                <a:gd name="T3" fmla="*/ 480 h 735"/>
                <a:gd name="T4" fmla="*/ 380 w 1728"/>
                <a:gd name="T5" fmla="*/ 482 h 735"/>
                <a:gd name="T6" fmla="*/ 354 w 1728"/>
                <a:gd name="T7" fmla="*/ 480 h 735"/>
                <a:gd name="T8" fmla="*/ 308 w 1728"/>
                <a:gd name="T9" fmla="*/ 489 h 735"/>
                <a:gd name="T10" fmla="*/ 246 w 1728"/>
                <a:gd name="T11" fmla="*/ 531 h 735"/>
                <a:gd name="T12" fmla="*/ 206 w 1728"/>
                <a:gd name="T13" fmla="*/ 597 h 735"/>
                <a:gd name="T14" fmla="*/ 192 w 1728"/>
                <a:gd name="T15" fmla="*/ 666 h 735"/>
                <a:gd name="T16" fmla="*/ 192 w 1728"/>
                <a:gd name="T17" fmla="*/ 735 h 735"/>
                <a:gd name="T18" fmla="*/ 0 w 1728"/>
                <a:gd name="T19" fmla="*/ 735 h 735"/>
                <a:gd name="T20" fmla="*/ 0 w 1728"/>
                <a:gd name="T21" fmla="*/ 480 h 735"/>
                <a:gd name="T22" fmla="*/ 0 w 1728"/>
                <a:gd name="T23" fmla="*/ 0 h 735"/>
                <a:gd name="T24" fmla="*/ 1728 w 1728"/>
                <a:gd name="T25" fmla="*/ 0 h 7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28"/>
                <a:gd name="T40" fmla="*/ 0 h 735"/>
                <a:gd name="T41" fmla="*/ 1728 w 1728"/>
                <a:gd name="T42" fmla="*/ 735 h 73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28" h="735">
                  <a:moveTo>
                    <a:pt x="1728" y="0"/>
                  </a:moveTo>
                  <a:lnTo>
                    <a:pt x="1728" y="480"/>
                  </a:lnTo>
                  <a:lnTo>
                    <a:pt x="380" y="482"/>
                  </a:lnTo>
                  <a:lnTo>
                    <a:pt x="354" y="480"/>
                  </a:lnTo>
                  <a:lnTo>
                    <a:pt x="308" y="489"/>
                  </a:lnTo>
                  <a:cubicBezTo>
                    <a:pt x="290" y="498"/>
                    <a:pt x="263" y="513"/>
                    <a:pt x="246" y="531"/>
                  </a:cubicBezTo>
                  <a:cubicBezTo>
                    <a:pt x="229" y="549"/>
                    <a:pt x="215" y="574"/>
                    <a:pt x="206" y="597"/>
                  </a:cubicBezTo>
                  <a:cubicBezTo>
                    <a:pt x="197" y="620"/>
                    <a:pt x="194" y="643"/>
                    <a:pt x="192" y="666"/>
                  </a:cubicBezTo>
                  <a:lnTo>
                    <a:pt x="192" y="735"/>
                  </a:lnTo>
                  <a:lnTo>
                    <a:pt x="0" y="735"/>
                  </a:lnTo>
                  <a:lnTo>
                    <a:pt x="0" y="480"/>
                  </a:lnTo>
                  <a:lnTo>
                    <a:pt x="0" y="0"/>
                  </a:lnTo>
                  <a:lnTo>
                    <a:pt x="1728" y="0"/>
                  </a:lnTo>
                  <a:close/>
                </a:path>
              </a:pathLst>
            </a:custGeom>
            <a:solidFill>
              <a:srgbClr val="99CC99"/>
            </a:solidFill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35843" name="Text Box 5"/>
          <p:cNvSpPr txBox="1">
            <a:spLocks noChangeArrowheads="1"/>
          </p:cNvSpPr>
          <p:nvPr/>
        </p:nvSpPr>
        <p:spPr bwMode="auto">
          <a:xfrm>
            <a:off x="179388" y="188913"/>
            <a:ext cx="104298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5000"/>
              </a:lnSpc>
              <a:spcBef>
                <a:spcPct val="50000"/>
              </a:spcBef>
            </a:pPr>
            <a:r>
              <a:rPr lang="ru-RU" sz="1400" b="1" i="1">
                <a:solidFill>
                  <a:schemeClr val="bg1"/>
                </a:solidFill>
              </a:rPr>
              <a:t>ИКП РАО</a:t>
            </a: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1619250" y="188913"/>
            <a:ext cx="712946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Приоритетные направления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модернизации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5" name="Text Box 7"/>
          <p:cNvSpPr txBox="1">
            <a:spLocks noChangeArrowheads="1"/>
          </p:cNvSpPr>
          <p:nvPr/>
        </p:nvSpPr>
        <p:spPr bwMode="auto">
          <a:xfrm>
            <a:off x="539750" y="1412875"/>
            <a:ext cx="8388350" cy="444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500">
                <a:solidFill>
                  <a:srgbClr val="0B7F69"/>
                </a:solidFill>
              </a:rPr>
              <a:t> </a:t>
            </a:r>
            <a:endParaRPr lang="ru-RU" sz="3200">
              <a:solidFill>
                <a:srgbClr val="0B7F69"/>
              </a:solidFill>
            </a:endParaRPr>
          </a:p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Подготовка, переподготовка и  повышение  квалификации педагогов для работы с детьми с ОВЗ, в т.ч. детьми раннего возраста (0-3), а также педкадров для работы в условиях интегрированного образования, инклюзии   </a:t>
            </a:r>
          </a:p>
          <a:p>
            <a:endParaRPr lang="ru-RU" sz="3200">
              <a:solidFill>
                <a:srgbClr val="0B7F69"/>
              </a:solidFill>
            </a:endParaRPr>
          </a:p>
        </p:txBody>
      </p:sp>
      <p:sp>
        <p:nvSpPr>
          <p:cNvPr id="35846" name="Номер слайда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B30B7AF-0D78-45A3-91F8-EBB7668DEF1E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1547813" cy="6858000"/>
            <a:chOff x="0" y="0"/>
            <a:chExt cx="2016" cy="4320"/>
          </a:xfrm>
        </p:grpSpPr>
        <p:sp>
          <p:nvSpPr>
            <p:cNvPr id="38919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480" cy="4320"/>
            </a:xfrm>
            <a:prstGeom prst="rect">
              <a:avLst/>
            </a:prstGeom>
            <a:solidFill>
              <a:srgbClr val="99CC99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8920" name="Freeform 4"/>
            <p:cNvSpPr>
              <a:spLocks/>
            </p:cNvSpPr>
            <p:nvPr/>
          </p:nvSpPr>
          <p:spPr bwMode="auto">
            <a:xfrm>
              <a:off x="288" y="0"/>
              <a:ext cx="1728" cy="735"/>
            </a:xfrm>
            <a:custGeom>
              <a:avLst/>
              <a:gdLst>
                <a:gd name="T0" fmla="*/ 1728 w 1728"/>
                <a:gd name="T1" fmla="*/ 0 h 735"/>
                <a:gd name="T2" fmla="*/ 1728 w 1728"/>
                <a:gd name="T3" fmla="*/ 480 h 735"/>
                <a:gd name="T4" fmla="*/ 380 w 1728"/>
                <a:gd name="T5" fmla="*/ 482 h 735"/>
                <a:gd name="T6" fmla="*/ 354 w 1728"/>
                <a:gd name="T7" fmla="*/ 480 h 735"/>
                <a:gd name="T8" fmla="*/ 308 w 1728"/>
                <a:gd name="T9" fmla="*/ 489 h 735"/>
                <a:gd name="T10" fmla="*/ 246 w 1728"/>
                <a:gd name="T11" fmla="*/ 531 h 735"/>
                <a:gd name="T12" fmla="*/ 206 w 1728"/>
                <a:gd name="T13" fmla="*/ 597 h 735"/>
                <a:gd name="T14" fmla="*/ 192 w 1728"/>
                <a:gd name="T15" fmla="*/ 666 h 735"/>
                <a:gd name="T16" fmla="*/ 192 w 1728"/>
                <a:gd name="T17" fmla="*/ 735 h 735"/>
                <a:gd name="T18" fmla="*/ 0 w 1728"/>
                <a:gd name="T19" fmla="*/ 735 h 735"/>
                <a:gd name="T20" fmla="*/ 0 w 1728"/>
                <a:gd name="T21" fmla="*/ 480 h 735"/>
                <a:gd name="T22" fmla="*/ 0 w 1728"/>
                <a:gd name="T23" fmla="*/ 0 h 735"/>
                <a:gd name="T24" fmla="*/ 1728 w 1728"/>
                <a:gd name="T25" fmla="*/ 0 h 7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28"/>
                <a:gd name="T40" fmla="*/ 0 h 735"/>
                <a:gd name="T41" fmla="*/ 1728 w 1728"/>
                <a:gd name="T42" fmla="*/ 735 h 73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28" h="735">
                  <a:moveTo>
                    <a:pt x="1728" y="0"/>
                  </a:moveTo>
                  <a:lnTo>
                    <a:pt x="1728" y="480"/>
                  </a:lnTo>
                  <a:lnTo>
                    <a:pt x="380" y="482"/>
                  </a:lnTo>
                  <a:lnTo>
                    <a:pt x="354" y="480"/>
                  </a:lnTo>
                  <a:lnTo>
                    <a:pt x="308" y="489"/>
                  </a:lnTo>
                  <a:cubicBezTo>
                    <a:pt x="290" y="498"/>
                    <a:pt x="263" y="513"/>
                    <a:pt x="246" y="531"/>
                  </a:cubicBezTo>
                  <a:cubicBezTo>
                    <a:pt x="229" y="549"/>
                    <a:pt x="215" y="574"/>
                    <a:pt x="206" y="597"/>
                  </a:cubicBezTo>
                  <a:cubicBezTo>
                    <a:pt x="197" y="620"/>
                    <a:pt x="194" y="643"/>
                    <a:pt x="192" y="666"/>
                  </a:cubicBezTo>
                  <a:lnTo>
                    <a:pt x="192" y="735"/>
                  </a:lnTo>
                  <a:lnTo>
                    <a:pt x="0" y="735"/>
                  </a:lnTo>
                  <a:lnTo>
                    <a:pt x="0" y="480"/>
                  </a:lnTo>
                  <a:lnTo>
                    <a:pt x="0" y="0"/>
                  </a:lnTo>
                  <a:lnTo>
                    <a:pt x="1728" y="0"/>
                  </a:lnTo>
                  <a:close/>
                </a:path>
              </a:pathLst>
            </a:custGeom>
            <a:solidFill>
              <a:srgbClr val="99CC99"/>
            </a:solidFill>
            <a:ln w="952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 lang="ru-RU"/>
            </a:p>
          </p:txBody>
        </p:sp>
      </p:grpSp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179388" y="188913"/>
            <a:ext cx="1042987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55000"/>
              </a:lnSpc>
              <a:spcBef>
                <a:spcPct val="50000"/>
              </a:spcBef>
            </a:pPr>
            <a:r>
              <a:rPr lang="ru-RU" sz="1400" b="1" i="1">
                <a:solidFill>
                  <a:schemeClr val="bg1"/>
                </a:solidFill>
              </a:rPr>
              <a:t>ИКП РАО</a:t>
            </a:r>
          </a:p>
        </p:txBody>
      </p:sp>
      <p:sp>
        <p:nvSpPr>
          <p:cNvPr id="38916" name="Rectangle 6"/>
          <p:cNvSpPr>
            <a:spLocks noChangeArrowheads="1"/>
          </p:cNvSpPr>
          <p:nvPr/>
        </p:nvSpPr>
        <p:spPr bwMode="auto">
          <a:xfrm>
            <a:off x="1619250" y="188913"/>
            <a:ext cx="712946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4400" b="1" dirty="0">
                <a:solidFill>
                  <a:srgbClr val="C00000"/>
                </a:solidFill>
              </a:rPr>
              <a:t>Приоритетные направления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sz="4400" b="1" dirty="0">
                <a:solidFill>
                  <a:srgbClr val="C00000"/>
                </a:solidFill>
              </a:rPr>
              <a:t> модернизации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38917" name="Text Box 7"/>
          <p:cNvSpPr txBox="1">
            <a:spLocks noChangeArrowheads="1"/>
          </p:cNvSpPr>
          <p:nvPr/>
        </p:nvSpPr>
        <p:spPr bwMode="auto">
          <a:xfrm>
            <a:off x="539750" y="1412875"/>
            <a:ext cx="8388350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500">
                <a:solidFill>
                  <a:srgbClr val="0B7F69"/>
                </a:solidFill>
              </a:rPr>
              <a:t> </a:t>
            </a:r>
            <a:endParaRPr lang="ru-RU" sz="3200">
              <a:solidFill>
                <a:srgbClr val="0B7F69"/>
              </a:solidFill>
            </a:endParaRPr>
          </a:p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Формирование  в обществе, в т.ч. у педагогов и родителей толерантного отношения к детям с ОВЗ, популяризация идей интеграции и инклюзии детей с ОВЗ </a:t>
            </a:r>
          </a:p>
          <a:p>
            <a:endParaRPr lang="ru-RU" sz="3200">
              <a:solidFill>
                <a:srgbClr val="0B7F69"/>
              </a:solidFill>
            </a:endParaRPr>
          </a:p>
        </p:txBody>
      </p:sp>
      <p:sp>
        <p:nvSpPr>
          <p:cNvPr id="38918" name="Номер слайда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E80EF2-F1DC-493B-A0DB-6003693960D4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Администратор\Documents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Администратор\Documents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56</Words>
  <Application>Microsoft Office PowerPoint</Application>
  <PresentationFormat>Экран (4:3)</PresentationFormat>
  <Paragraphs>28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особые образовательные потребности</vt:lpstr>
      <vt:lpstr>особые образовательные потребности</vt:lpstr>
      <vt:lpstr>Слайд 9</vt:lpstr>
      <vt:lpstr>Слайд 10</vt:lpstr>
      <vt:lpstr>Специфика</vt:lpstr>
      <vt:lpstr>Слайд 12</vt:lpstr>
      <vt:lpstr>Слайд 13</vt:lpstr>
      <vt:lpstr>Слайд 14</vt:lpstr>
      <vt:lpstr>Слайд 15</vt:lpstr>
    </vt:vector>
  </TitlesOfParts>
  <Company>DNA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DNA7 X86</dc:creator>
  <cp:lastModifiedBy>Светлана</cp:lastModifiedBy>
  <cp:revision>7</cp:revision>
  <dcterms:created xsi:type="dcterms:W3CDTF">2016-10-06T09:14:58Z</dcterms:created>
  <dcterms:modified xsi:type="dcterms:W3CDTF">2016-12-26T06:32:14Z</dcterms:modified>
</cp:coreProperties>
</file>