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2" r:id="rId2"/>
    <p:sldId id="265" r:id="rId3"/>
    <p:sldId id="272" r:id="rId4"/>
    <p:sldId id="273" r:id="rId5"/>
    <p:sldId id="271" r:id="rId6"/>
    <p:sldId id="270" r:id="rId7"/>
    <p:sldId id="269" r:id="rId8"/>
    <p:sldId id="282" r:id="rId9"/>
    <p:sldId id="283" r:id="rId10"/>
    <p:sldId id="263" r:id="rId11"/>
  </p:sldIdLst>
  <p:sldSz cx="12801600" cy="9601200" type="A3"/>
  <p:notesSz cx="6797675" cy="9928225"/>
  <p:defaultTextStyle>
    <a:defPPr>
      <a:defRPr lang="ru-RU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00"/>
    <a:srgbClr val="0489A8"/>
    <a:srgbClr val="3366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snapVertSplitter="1" vertBarState="minimized" horzBarState="maximized">
    <p:restoredLeft sz="9473" autoAdjust="0"/>
    <p:restoredTop sz="94660"/>
  </p:normalViewPr>
  <p:slideViewPr>
    <p:cSldViewPr>
      <p:cViewPr varScale="1">
        <p:scale>
          <a:sx n="50" d="100"/>
          <a:sy n="50" d="100"/>
        </p:scale>
        <p:origin x="-828" y="-96"/>
      </p:cViewPr>
      <p:guideLst>
        <p:guide orient="horz" pos="4385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7.0374425663242812E-2"/>
          <c:y val="5.0511350939229434E-2"/>
          <c:w val="0.62106581598632882"/>
          <c:h val="0.81809939137407917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2012-2013 учебный год</c:v>
                </c:pt>
              </c:strCache>
            </c:strRef>
          </c:tx>
          <c:dLbls>
            <c:txPr>
              <a:bodyPr/>
              <a:lstStyle/>
              <a:p>
                <a:pPr>
                  <a:defRPr sz="1510" baseline="0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количество ИПР, прошедших КПК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2013-2014 учебный год</c:v>
                </c:pt>
              </c:strCache>
            </c:strRef>
          </c:tx>
          <c:dLbls>
            <c:txPr>
              <a:bodyPr/>
              <a:lstStyle/>
              <a:p>
                <a:pPr>
                  <a:defRPr sz="1500" baseline="0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количество ИПР, прошедших КПК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2014-2015 учебный год</c:v>
                </c:pt>
              </c:strCache>
            </c:strRef>
          </c:tx>
          <c:dLbls>
            <c:txPr>
              <a:bodyPr/>
              <a:lstStyle/>
              <a:p>
                <a:pPr>
                  <a:defRPr sz="1500" baseline="0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количество ИПР, прошедших КПК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</c:ser>
        <c:axId val="37234176"/>
        <c:axId val="37235712"/>
      </c:barChart>
      <c:catAx>
        <c:axId val="37234176"/>
        <c:scaling>
          <c:orientation val="minMax"/>
        </c:scaling>
        <c:axPos val="b"/>
        <c:tickLblPos val="nextTo"/>
        <c:crossAx val="37235712"/>
        <c:crosses val="autoZero"/>
        <c:auto val="1"/>
        <c:lblAlgn val="ctr"/>
        <c:lblOffset val="100"/>
      </c:catAx>
      <c:valAx>
        <c:axId val="37235712"/>
        <c:scaling>
          <c:orientation val="minMax"/>
        </c:scaling>
        <c:axPos val="l"/>
        <c:majorGridlines/>
        <c:numFmt formatCode="General" sourceLinked="1"/>
        <c:tickLblPos val="nextTo"/>
        <c:crossAx val="37234176"/>
        <c:crosses val="autoZero"/>
        <c:crossBetween val="between"/>
      </c:valAx>
      <c:spPr>
        <a:solidFill>
          <a:schemeClr val="accent2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75049928072851546"/>
          <c:y val="0.21117352815867924"/>
          <c:w val="0.22966054291436236"/>
          <c:h val="0.40343819755910992"/>
        </c:manualLayout>
      </c:layout>
      <c:txPr>
        <a:bodyPr/>
        <a:lstStyle/>
        <a:p>
          <a:pPr>
            <a:defRPr sz="1710" baseline="0"/>
          </a:pPr>
          <a:endParaRPr lang="ru-RU"/>
        </a:p>
      </c:txPr>
    </c:legend>
    <c:plotVisOnly val="1"/>
  </c:chart>
  <c:spPr>
    <a:gradFill>
      <a:gsLst>
        <a:gs pos="0">
          <a:schemeClr val="accent1">
            <a:lumMod val="20000"/>
            <a:lumOff val="80000"/>
          </a:schemeClr>
        </a:gs>
        <a:gs pos="50000">
          <a:srgbClr val="4F81BD">
            <a:tint val="44500"/>
            <a:satMod val="160000"/>
          </a:srgbClr>
        </a:gs>
        <a:gs pos="100000">
          <a:srgbClr val="4F81BD">
            <a:tint val="23500"/>
            <a:satMod val="160000"/>
          </a:srgbClr>
        </a:gs>
      </a:gsLst>
      <a:lin ang="5400000" scaled="0"/>
    </a:gradFill>
    <a:scene3d>
      <a:camera prst="orthographicFront"/>
      <a:lightRig rig="threePt" dir="t"/>
    </a:scene3d>
    <a:sp3d>
      <a:bevelT w="165100" prst="coolSlant"/>
    </a:sp3d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3D37A-2AE6-4AB6-843A-58AD0E829AF3}" type="datetimeFigureOut">
              <a:rPr lang="ru-RU" smtClean="0"/>
              <a:pPr/>
              <a:t>10.06.2016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C65F89-0C4E-4CC1-894E-7795826CA3B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A62755-9033-4E81-90B7-E2FAB60E7999}" type="slidenum">
              <a:rPr lang="ru-RU">
                <a:latin typeface="Arial" pitchFamily="34" charset="0"/>
              </a:rPr>
              <a:pPr/>
              <a:t>3</a:t>
            </a:fld>
            <a:endParaRPr lang="ru-RU">
              <a:latin typeface="Arial" pitchFamily="34" charset="0"/>
            </a:endParaRPr>
          </a:p>
        </p:txBody>
      </p:sp>
      <p:sp>
        <p:nvSpPr>
          <p:cNvPr id="34819" name="Rectangle 16"/>
          <p:cNvSpPr txBox="1">
            <a:spLocks noGrp="1" noChangeArrowheads="1"/>
          </p:cNvSpPr>
          <p:nvPr/>
        </p:nvSpPr>
        <p:spPr bwMode="auto">
          <a:xfrm>
            <a:off x="3848869" y="9430091"/>
            <a:ext cx="2933071" cy="48089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defTabSz="393700" hangingPunct="0">
              <a:lnSpc>
                <a:spcPct val="93000"/>
              </a:lnSpc>
              <a:buSzPct val="100000"/>
              <a:tabLst>
                <a:tab pos="0" algn="l"/>
                <a:tab pos="392113" algn="l"/>
                <a:tab pos="785813" algn="l"/>
                <a:tab pos="1179513" algn="l"/>
                <a:tab pos="1574800" algn="l"/>
                <a:tab pos="1968500" algn="l"/>
                <a:tab pos="2362200" algn="l"/>
                <a:tab pos="2755900" algn="l"/>
                <a:tab pos="3149600" algn="l"/>
                <a:tab pos="3543300" algn="l"/>
                <a:tab pos="3937000" algn="l"/>
                <a:tab pos="4330700" algn="l"/>
                <a:tab pos="4724400" algn="l"/>
                <a:tab pos="5119688" algn="l"/>
                <a:tab pos="5513388" algn="l"/>
                <a:tab pos="5907088" algn="l"/>
                <a:tab pos="6300788" algn="l"/>
                <a:tab pos="6694488" algn="l"/>
                <a:tab pos="7088188" algn="l"/>
                <a:tab pos="7481888" algn="l"/>
                <a:tab pos="7875588" algn="l"/>
              </a:tabLst>
            </a:pPr>
            <a:fld id="{93EEA054-2E00-4C14-A39E-AD8A619879E9}" type="slidenum">
              <a:rPr lang="ru-RU" sz="1200">
                <a:solidFill>
                  <a:srgbClr val="000000"/>
                </a:solidFill>
                <a:latin typeface="Times New Roman" pitchFamily="18" charset="0"/>
              </a:rPr>
              <a:pPr algn="r" defTabSz="393700" hangingPunct="0">
                <a:lnSpc>
                  <a:spcPct val="93000"/>
                </a:lnSpc>
                <a:buSzPct val="100000"/>
                <a:tabLst>
                  <a:tab pos="0" algn="l"/>
                  <a:tab pos="392113" algn="l"/>
                  <a:tab pos="785813" algn="l"/>
                  <a:tab pos="1179513" algn="l"/>
                  <a:tab pos="1574800" algn="l"/>
                  <a:tab pos="1968500" algn="l"/>
                  <a:tab pos="2362200" algn="l"/>
                  <a:tab pos="2755900" algn="l"/>
                  <a:tab pos="3149600" algn="l"/>
                  <a:tab pos="3543300" algn="l"/>
                  <a:tab pos="3937000" algn="l"/>
                  <a:tab pos="4330700" algn="l"/>
                  <a:tab pos="4724400" algn="l"/>
                  <a:tab pos="5119688" algn="l"/>
                  <a:tab pos="5513388" algn="l"/>
                  <a:tab pos="5907088" algn="l"/>
                  <a:tab pos="6300788" algn="l"/>
                  <a:tab pos="6694488" algn="l"/>
                  <a:tab pos="7088188" algn="l"/>
                  <a:tab pos="7481888" algn="l"/>
                  <a:tab pos="7875588" algn="l"/>
                </a:tabLst>
              </a:pPr>
              <a:t>3</a:t>
            </a:fld>
            <a:endParaRPr lang="ru-RU" sz="12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82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55650"/>
            <a:ext cx="4940300" cy="3706813"/>
          </a:xfrm>
          <a:solidFill>
            <a:srgbClr val="FFFFFF"/>
          </a:solidFill>
          <a:ln/>
        </p:spPr>
      </p:sp>
      <p:sp>
        <p:nvSpPr>
          <p:cNvPr id="3482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768" y="4715907"/>
            <a:ext cx="5423979" cy="4453912"/>
          </a:xfrm>
          <a:noFill/>
          <a:ln/>
        </p:spPr>
        <p:txBody>
          <a:bodyPr wrap="none" lIns="0" tIns="0" rIns="0" bIns="0" anchor="ctr"/>
          <a:lstStyle/>
          <a:p>
            <a:pPr defTabSz="449263"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5400000">
            <a:off x="11450519" y="-9159"/>
            <a:ext cx="1341919" cy="13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280120" y="7104856"/>
            <a:ext cx="5104656" cy="2496344"/>
            <a:chOff x="0" y="5697949"/>
            <a:chExt cx="6486288" cy="3903251"/>
          </a:xfrm>
        </p:grpSpPr>
        <p:pic>
          <p:nvPicPr>
            <p:cNvPr id="2052" name="Picture 4" descr="C:\Users\ф\Desktop\фон_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7094" b="51205"/>
            <a:stretch/>
          </p:blipFill>
          <p:spPr bwMode="auto">
            <a:xfrm>
              <a:off x="5179453" y="8286750"/>
              <a:ext cx="1306835" cy="1313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5" descr="C:\Users\ф\Desktop\Буклет_РНМЦ_каз_новый1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851" t="50000" r="5330"/>
            <a:stretch/>
          </p:blipFill>
          <p:spPr bwMode="auto">
            <a:xfrm>
              <a:off x="0" y="5697949"/>
              <a:ext cx="5176664" cy="3903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2" descr="C:\Users\ф\Desktop\лого_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2128" y="696144"/>
            <a:ext cx="1576264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ф\Desktop\лого_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528" y="848544"/>
            <a:ext cx="1576264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C:\Users\Светлана\Desktop\Доделать 2015 (2)\эмблема\Логотип АТК 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32" y="585758"/>
            <a:ext cx="2870426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3304456" y="592196"/>
            <a:ext cx="9144064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Ақмола облысы білім басқармасының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«Есіл ауданы, Есіл қаласы, №7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агротехникалық колледжі»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коммуналдық мемлекеттік мекемесі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1328702" y="3576464"/>
            <a:ext cx="1104876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48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ПОВЫШЕНИЕ СТАТУСА </a:t>
            </a:r>
            <a:r>
              <a:rPr lang="ru-RU" sz="4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ПЕДАГОГА В РАМКАХ ОБНОВЛЕНИЯ СОДЕРЖАНИЯ ОБРАЗОВАНИЯ ЧЕРЕЗ РАЗВИТИЕ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ЛИЧНОГО БРЕНДА 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5614982" y="8443938"/>
            <a:ext cx="66967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DilleniaUPC" pitchFamily="18" charset="-34"/>
              </a:rPr>
              <a:t>ЕСИЛЬ               2016год                АТК №7    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Dillen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503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0690867" y="608455"/>
            <a:ext cx="1843137" cy="951785"/>
            <a:chOff x="10745591" y="8554881"/>
            <a:chExt cx="1843137" cy="951785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ackgroundRemoval t="0" b="100000" l="1273" r="10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45591" y="8554881"/>
              <a:ext cx="1843137" cy="951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10793726" y="8786586"/>
              <a:ext cx="1784463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ru-RU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АО «РНМЦ»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136104" y="2200756"/>
            <a:ext cx="12457384" cy="4832092"/>
            <a:chOff x="136104" y="2208312"/>
            <a:chExt cx="12457384" cy="4832092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36104" y="2208312"/>
              <a:ext cx="6400874" cy="483209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ru-RU" sz="2200" dirty="0" smtClean="0">
                  <a:latin typeface="Arial" pitchFamily="34" charset="0"/>
                  <a:cs typeface="Arial" pitchFamily="34" charset="0"/>
                </a:rPr>
                <a:t>«</a:t>
              </a:r>
              <a:r>
                <a:rPr lang="kk-KZ" sz="2200" dirty="0" smtClean="0">
                  <a:latin typeface="Arial" pitchFamily="34" charset="0"/>
                  <a:cs typeface="Arial" pitchFamily="34" charset="0"/>
                </a:rPr>
                <a:t>Елімізге бойына ата-бабаларымыздын </a:t>
              </a:r>
              <a:br>
                <a:rPr lang="kk-KZ" sz="2200" dirty="0" smtClean="0">
                  <a:latin typeface="Arial" pitchFamily="34" charset="0"/>
                  <a:cs typeface="Arial" pitchFamily="34" charset="0"/>
                </a:rPr>
              </a:br>
              <a:r>
                <a:rPr lang="kk-KZ" sz="2200" dirty="0" smtClean="0">
                  <a:latin typeface="Arial" pitchFamily="34" charset="0"/>
                  <a:cs typeface="Arial" pitchFamily="34" charset="0"/>
                </a:rPr>
                <a:t>елмен жерге деген сүйіспеншілік қасиеті дарыған, егеменді елімізге аянбай қызмет </a:t>
              </a:r>
              <a:br>
                <a:rPr lang="kk-KZ" sz="2200" dirty="0" smtClean="0">
                  <a:latin typeface="Arial" pitchFamily="34" charset="0"/>
                  <a:cs typeface="Arial" pitchFamily="34" charset="0"/>
                </a:rPr>
              </a:br>
              <a:r>
                <a:rPr lang="kk-KZ" sz="2200" dirty="0" smtClean="0">
                  <a:latin typeface="Arial" pitchFamily="34" charset="0"/>
                  <a:cs typeface="Arial" pitchFamily="34" charset="0"/>
                </a:rPr>
                <a:t>ететін, ой-өрісі кен, алғыр да жүректі, сауатты</a:t>
              </a:r>
              <a:br>
                <a:rPr lang="kk-KZ" sz="2200" dirty="0" smtClean="0">
                  <a:latin typeface="Arial" pitchFamily="34" charset="0"/>
                  <a:cs typeface="Arial" pitchFamily="34" charset="0"/>
                </a:rPr>
              </a:br>
              <a:r>
                <a:rPr lang="kk-KZ" sz="2200" dirty="0" smtClean="0">
                  <a:latin typeface="Arial" pitchFamily="34" charset="0"/>
                  <a:cs typeface="Arial" pitchFamily="34" charset="0"/>
                </a:rPr>
                <a:t>да салауатты азаматтар қажет» </a:t>
              </a:r>
            </a:p>
            <a:p>
              <a:pPr algn="r"/>
              <a:r>
                <a:rPr lang="kk-KZ" sz="2200" i="1" dirty="0" smtClean="0">
                  <a:latin typeface="Arial" pitchFamily="34" charset="0"/>
                  <a:cs typeface="Arial" pitchFamily="34" charset="0"/>
                </a:rPr>
                <a:t>Қазақстан Республикасының Президенті </a:t>
              </a:r>
            </a:p>
            <a:p>
              <a:pPr algn="r"/>
              <a:r>
                <a:rPr lang="ru-RU" sz="2200" i="1" dirty="0" smtClean="0">
                  <a:latin typeface="Arial" pitchFamily="34" charset="0"/>
                  <a:cs typeface="Arial" pitchFamily="34" charset="0"/>
                </a:rPr>
                <a:t>	      Н. Ә. Назарбаев</a:t>
              </a:r>
            </a:p>
            <a:p>
              <a:pPr algn="just"/>
              <a:endParaRPr lang="ru-RU" sz="2200" dirty="0" smtClean="0">
                <a:latin typeface="Arial" pitchFamily="34" charset="0"/>
                <a:cs typeface="Arial" pitchFamily="34" charset="0"/>
              </a:endParaRPr>
            </a:p>
            <a:p>
              <a:pPr algn="just"/>
              <a:r>
                <a:rPr lang="ru-RU" sz="2200" dirty="0" smtClean="0">
                  <a:latin typeface="Arial" pitchFamily="34" charset="0"/>
                  <a:cs typeface="Arial" pitchFamily="34" charset="0"/>
                </a:rPr>
                <a:t>«Мы должны создать гибкую, открытую, непрерывно развивающуюся и доступную систему технического и профессионального образования» </a:t>
              </a:r>
            </a:p>
            <a:p>
              <a:pPr algn="r"/>
              <a:r>
                <a:rPr lang="ru-RU" sz="2200" i="1" dirty="0" smtClean="0">
                  <a:latin typeface="Arial" pitchFamily="34" charset="0"/>
                  <a:cs typeface="Arial" pitchFamily="34" charset="0"/>
                </a:rPr>
                <a:t>Президент Республики Казахстан </a:t>
              </a:r>
            </a:p>
            <a:p>
              <a:pPr algn="r"/>
              <a:r>
                <a:rPr lang="ru-RU" sz="2200" i="1" dirty="0" smtClean="0">
                  <a:latin typeface="Arial" pitchFamily="34" charset="0"/>
                  <a:cs typeface="Arial" pitchFamily="34" charset="0"/>
                </a:rPr>
                <a:t>Н.А. Назарбаев </a:t>
              </a:r>
              <a:endParaRPr lang="ru-RU" sz="2200" i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28" name="Picture 4" descr="http://tengrinews.kz/userdata/news/2012/news_210584/thumb_b/photo_49754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275" r="12497"/>
            <a:stretch/>
          </p:blipFill>
          <p:spPr bwMode="auto">
            <a:xfrm>
              <a:off x="6596461" y="2225040"/>
              <a:ext cx="5997027" cy="4728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10800000">
            <a:off x="11459681" y="8240959"/>
            <a:ext cx="1341919" cy="13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0" y="7104856"/>
            <a:ext cx="5104656" cy="2496344"/>
            <a:chOff x="0" y="5697949"/>
            <a:chExt cx="6486288" cy="3903251"/>
          </a:xfrm>
        </p:grpSpPr>
        <p:pic>
          <p:nvPicPr>
            <p:cNvPr id="14" name="Picture 4" descr="C:\Users\ф\Desktop\фон_2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7094" b="51205"/>
            <a:stretch/>
          </p:blipFill>
          <p:spPr bwMode="auto">
            <a:xfrm>
              <a:off x="5179453" y="8286750"/>
              <a:ext cx="1306835" cy="1313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5" descr="C:\Users\ф\Desktop\Буклет_РНМЦ_каз_новый1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851" t="50000" r="5330"/>
            <a:stretch/>
          </p:blipFill>
          <p:spPr bwMode="auto">
            <a:xfrm>
              <a:off x="0" y="5697949"/>
              <a:ext cx="5176664" cy="3903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Picture 5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760" t="83956" r="5330"/>
          <a:stretch/>
        </p:blipFill>
        <p:spPr bwMode="auto">
          <a:xfrm flipV="1">
            <a:off x="0" y="-1"/>
            <a:ext cx="2036997" cy="91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7618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640081" y="382270"/>
            <a:ext cx="11499215" cy="15846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116123" tIns="58062" rIns="116123" bIns="58062" anchor="ctr"/>
          <a:lstStyle/>
          <a:p>
            <a:pPr defTabSz="1160145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ru-RU" sz="2200" dirty="0">
              <a:solidFill>
                <a:schemeClr val="bg1"/>
              </a:solidFill>
            </a:endParaRP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640081" y="2246949"/>
            <a:ext cx="11499215" cy="631634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116123" tIns="58062" rIns="116123" bIns="58062" anchor="ctr"/>
          <a:lstStyle/>
          <a:p>
            <a:pPr defTabSz="1160145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ru-RU" sz="2200" dirty="0">
              <a:solidFill>
                <a:schemeClr val="bg1"/>
              </a:solidFill>
            </a:endParaRP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168313" cy="9601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648272" y="336104"/>
            <a:ext cx="109795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blipFill>
                  <a:blip r:embed="rId4"/>
                  <a:stretch>
                    <a:fillRect/>
                  </a:stretch>
                </a:blipFill>
                <a:latin typeface="Century Gothic" pitchFamily="34" charset="0"/>
              </a:rPr>
              <a:t>Профессиональное сознание учителя</a:t>
            </a:r>
            <a:endParaRPr lang="ru-RU" sz="4000" b="1" dirty="0">
              <a:blipFill>
                <a:blip r:embed="rId4"/>
                <a:stretch>
                  <a:fillRect/>
                </a:stretch>
              </a:blipFill>
              <a:latin typeface="Century Gothic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52128" y="3288432"/>
            <a:ext cx="9216100" cy="57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smtClean="0">
                <a:solidFill>
                  <a:srgbClr val="002060"/>
                </a:solidFill>
                <a:latin typeface="Century Gothic" pitchFamily="34" charset="0"/>
              </a:rPr>
              <a:t>Осуществляется самим человеком</a:t>
            </a:r>
            <a:endParaRPr lang="ru-RU" sz="2800" b="1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grpSp>
        <p:nvGrpSpPr>
          <p:cNvPr id="2" name="Группа 10"/>
          <p:cNvGrpSpPr/>
          <p:nvPr/>
        </p:nvGrpSpPr>
        <p:grpSpPr>
          <a:xfrm>
            <a:off x="280120" y="4152528"/>
            <a:ext cx="9361040" cy="1852208"/>
            <a:chOff x="31842" y="3180501"/>
            <a:chExt cx="3704662" cy="9000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1842" y="3180501"/>
              <a:ext cx="3704662" cy="900000"/>
            </a:xfrm>
            <a:prstGeom prst="roundRect">
              <a:avLst/>
            </a:prstGeom>
            <a:grpFill/>
            <a:ln>
              <a:solidFill>
                <a:schemeClr val="accent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endParaRPr lang="ru-RU" sz="1600" dirty="0">
                <a:latin typeface="Century Gothic" pitchFamily="34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56096" y="3449139"/>
              <a:ext cx="3200400" cy="338554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lvl="0" algn="ctr"/>
              <a:endParaRPr lang="ru-RU" sz="1600" dirty="0">
                <a:solidFill>
                  <a:prstClr val="black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4" name="Группа 13"/>
          <p:cNvGrpSpPr/>
          <p:nvPr/>
        </p:nvGrpSpPr>
        <p:grpSpPr>
          <a:xfrm>
            <a:off x="400008" y="6443674"/>
            <a:ext cx="9295128" cy="900000"/>
            <a:chOff x="8620" y="4512567"/>
            <a:chExt cx="3704662" cy="9000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8620" y="4512567"/>
              <a:ext cx="3704662" cy="900000"/>
            </a:xfrm>
            <a:prstGeom prst="roundRect">
              <a:avLst/>
            </a:prstGeom>
            <a:grpFill/>
            <a:ln>
              <a:solidFill>
                <a:schemeClr val="accent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endParaRPr lang="ru-RU" sz="1600" dirty="0">
                <a:latin typeface="Century Gothic" pitchFamily="34" charset="0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20080" y="4670180"/>
              <a:ext cx="3200400" cy="523220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lvl="0" algn="ctr"/>
              <a:r>
                <a:rPr lang="ru-RU" sz="2800" b="1" dirty="0" smtClean="0">
                  <a:solidFill>
                    <a:srgbClr val="002060"/>
                  </a:solidFill>
                  <a:latin typeface="Century Gothic" pitchFamily="34" charset="0"/>
                </a:rPr>
                <a:t>Закрепление в профессии</a:t>
              </a:r>
              <a:endParaRPr lang="ru-RU" sz="2800" b="1" dirty="0">
                <a:solidFill>
                  <a:srgbClr val="002060"/>
                </a:solidFill>
                <a:latin typeface="Century Gothic" pitchFamily="34" charset="0"/>
              </a:endParaRPr>
            </a:p>
          </p:txBody>
        </p:sp>
      </p:grpSp>
      <p:sp>
        <p:nvSpPr>
          <p:cNvPr id="18" name="Скругленный прямоугольник 17"/>
          <p:cNvSpPr/>
          <p:nvPr/>
        </p:nvSpPr>
        <p:spPr>
          <a:xfrm>
            <a:off x="257132" y="7872434"/>
            <a:ext cx="9343344" cy="10556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entury Gothic" pitchFamily="34" charset="0"/>
              </a:rPr>
              <a:t>Оценка уровня профессиональной подготовленности</a:t>
            </a:r>
            <a:endParaRPr lang="ru-RU" sz="2800" b="1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pic>
        <p:nvPicPr>
          <p:cNvPr id="29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10800000" flipH="1" flipV="1">
            <a:off x="1" y="1"/>
            <a:ext cx="1397148" cy="127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35"/>
          <p:cNvGrpSpPr/>
          <p:nvPr/>
        </p:nvGrpSpPr>
        <p:grpSpPr>
          <a:xfrm>
            <a:off x="0" y="300006"/>
            <a:ext cx="10289232" cy="1476260"/>
            <a:chOff x="-4043348" y="840160"/>
            <a:chExt cx="10619019" cy="1460612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-4043348" y="840160"/>
              <a:ext cx="10619019" cy="7612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ru-RU" sz="44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ОБУЧЕНИЕ  (</a:t>
              </a:r>
              <a:r>
                <a:rPr lang="en-US" sz="44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Learning</a:t>
              </a:r>
              <a:r>
                <a:rPr lang="ru-RU" sz="44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)</a:t>
              </a:r>
              <a:endParaRPr lang="ru-RU" sz="4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Стрелка вниз 34"/>
            <p:cNvSpPr/>
            <p:nvPr/>
          </p:nvSpPr>
          <p:spPr>
            <a:xfrm>
              <a:off x="280120" y="1617650"/>
              <a:ext cx="2579752" cy="683122"/>
            </a:xfrm>
            <a:prstGeom prst="downArrow">
              <a:avLst>
                <a:gd name="adj1" fmla="val 54791"/>
                <a:gd name="adj2" fmla="val 64766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6" name="Picture 2" descr="C:\Users\ф\Desktop\УМК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325"/>
          <a:stretch/>
        </p:blipFill>
        <p:spPr bwMode="auto">
          <a:xfrm>
            <a:off x="10001200" y="871510"/>
            <a:ext cx="2477385" cy="209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avepic.ru/416669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29192" y="3648472"/>
            <a:ext cx="2596896" cy="2101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X:\Отдел развития партнерства и международных связей\фото_для_Асель\20130417_101647 (2)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680" r="35195" b="16966"/>
          <a:stretch/>
        </p:blipFill>
        <p:spPr bwMode="auto">
          <a:xfrm>
            <a:off x="9929192" y="6528792"/>
            <a:ext cx="2533588" cy="209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Прямоугольник 44"/>
          <p:cNvSpPr/>
          <p:nvPr/>
        </p:nvSpPr>
        <p:spPr>
          <a:xfrm>
            <a:off x="0" y="3984992"/>
            <a:ext cx="9601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Переход от </a:t>
            </a:r>
            <a:r>
              <a:rPr lang="ru-RU" sz="3200" b="1" dirty="0" err="1" smtClean="0">
                <a:solidFill>
                  <a:srgbClr val="002060"/>
                </a:solidFill>
              </a:rPr>
              <a:t>знаниевой</a:t>
            </a:r>
            <a:r>
              <a:rPr lang="ru-RU" sz="3200" b="1" dirty="0" smtClean="0">
                <a:solidFill>
                  <a:srgbClr val="002060"/>
                </a:solidFill>
              </a:rPr>
              <a:t> парадигмы к </a:t>
            </a:r>
            <a:r>
              <a:rPr lang="ru-RU" sz="3200" b="1" dirty="0" err="1" smtClean="0">
                <a:solidFill>
                  <a:srgbClr val="002060"/>
                </a:solidFill>
              </a:rPr>
              <a:t>компетентностной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52128" y="1992288"/>
            <a:ext cx="9216100" cy="7831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Century Gothic" pitchFamily="34" charset="0"/>
              </a:rPr>
              <a:t>ОБУЧЕНИЕ В ТЕЧЕНИЕ ВСЕЙ ЖИЗНИ</a:t>
            </a:r>
            <a:endParaRPr lang="ru-RU" sz="4000" b="1" dirty="0">
              <a:solidFill>
                <a:srgbClr val="C0000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625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Содержимое 3"/>
          <p:cNvGrpSpPr>
            <a:grpSpLocks noGrp="1"/>
          </p:cNvGrpSpPr>
          <p:nvPr>
            <p:ph idx="1"/>
          </p:nvPr>
        </p:nvGrpSpPr>
        <p:grpSpPr>
          <a:xfrm>
            <a:off x="0" y="6579527"/>
            <a:ext cx="12493725" cy="3021673"/>
            <a:chOff x="-360150" y="8370761"/>
            <a:chExt cx="7033273" cy="1861100"/>
          </a:xfrm>
        </p:grpSpPr>
        <p:pic>
          <p:nvPicPr>
            <p:cNvPr id="5" name="Picture 4" descr="C:\Users\ф\Desktop\фон_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7094" b="51205"/>
            <a:stretch/>
          </p:blipFill>
          <p:spPr bwMode="auto">
            <a:xfrm rot="16200000">
              <a:off x="5357984" y="8764638"/>
              <a:ext cx="1429807" cy="12004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ф\Desktop\Буклет_РНМЦ_каз_новый1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851" t="50000" r="5330"/>
            <a:stretch/>
          </p:blipFill>
          <p:spPr bwMode="auto">
            <a:xfrm>
              <a:off x="-360150" y="8370761"/>
              <a:ext cx="2468273" cy="1861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ru-RU" sz="6600" b="1" dirty="0" smtClean="0">
                <a:solidFill>
                  <a:srgbClr val="C00000"/>
                </a:solidFill>
              </a:rPr>
              <a:t>Индивидуальная </a:t>
            </a:r>
            <a:br>
              <a:rPr lang="ru-RU" sz="6600" b="1" dirty="0" smtClean="0">
                <a:solidFill>
                  <a:srgbClr val="C00000"/>
                </a:solidFill>
              </a:rPr>
            </a:br>
            <a:r>
              <a:rPr lang="ru-RU" sz="6600" b="1" dirty="0" smtClean="0">
                <a:solidFill>
                  <a:srgbClr val="C00000"/>
                </a:solidFill>
              </a:rPr>
              <a:t>траектория развития 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marL="480060" marR="0" lvl="0" indent="-480060" algn="ctr" defTabSz="128016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4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педагога представляет собой целенаправленно проектируемую дифференцированную образовательную программу, обеспечивающую педагогу разработку и реализацию личной программы развития </a:t>
            </a:r>
            <a:r>
              <a:rPr kumimoji="0" lang="ru-RU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профессиональной компетентности</a:t>
            </a:r>
            <a:r>
              <a:rPr kumimoji="0" lang="ru-RU" sz="4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при осуществлении методического сопровождения его профессионального развития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671691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Мониторинг курсовой подготовки ИПР</a:t>
            </a:r>
            <a:endParaRPr lang="ru-RU" sz="48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68152" y="1200200"/>
          <a:ext cx="11522075" cy="7377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1"/>
            <a:ext cx="11521440" cy="1344216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Повышение квалификации</a:t>
            </a:r>
            <a:endParaRPr lang="ru-RU" sz="54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10800000" flipH="1" flipV="1">
            <a:off x="1" y="1"/>
            <a:ext cx="1397148" cy="127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5400000">
            <a:off x="11450519" y="-9159"/>
            <a:ext cx="1341919" cy="13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ф\Desktop\Буклет_РНМЦ_каз_новый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851" t="67308" r="5330"/>
          <a:stretch/>
        </p:blipFill>
        <p:spPr bwMode="auto">
          <a:xfrm>
            <a:off x="0" y="8658252"/>
            <a:ext cx="5285438" cy="94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14322" y="1157262"/>
          <a:ext cx="11593287" cy="77262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424"/>
                <a:gridCol w="5544616"/>
                <a:gridCol w="2232247"/>
              </a:tblGrid>
              <a:tr h="995604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Год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Тема курсов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Кол-во ИПР</a:t>
                      </a:r>
                      <a:endParaRPr lang="ru-RU" sz="4000" dirty="0"/>
                    </a:p>
                  </a:txBody>
                  <a:tcPr/>
                </a:tc>
              </a:tr>
              <a:tr h="1569301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2012г.</a:t>
                      </a:r>
                    </a:p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 </a:t>
                      </a:r>
                      <a:r>
                        <a:rPr lang="kk-KZ" sz="2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филиал АО "НЦПК "Өрлеу“ г.Кокшетау </a:t>
                      </a:r>
                      <a:endParaRPr lang="ru-RU" sz="25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Методика разработки модульных программ, основанных на компетенциях</a:t>
                      </a:r>
                      <a:endParaRPr lang="ru-RU" sz="2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25</a:t>
                      </a:r>
                      <a:endParaRPr lang="ru-RU" b="1" dirty="0"/>
                    </a:p>
                  </a:txBody>
                  <a:tcPr/>
                </a:tc>
              </a:tr>
              <a:tr h="1569301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2013г. </a:t>
                      </a:r>
                    </a:p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филиал АО "НЦПК </a:t>
                      </a:r>
                    </a:p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"Өрлеу“ г.Кокшетау </a:t>
                      </a:r>
                      <a:endParaRPr lang="ru-RU" sz="25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Дуальная система в профессиональном образовании</a:t>
                      </a:r>
                      <a:endParaRPr lang="ru-RU" sz="2800" b="1" dirty="0" smtClean="0"/>
                    </a:p>
                    <a:p>
                      <a:pPr algn="ctr"/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27</a:t>
                      </a:r>
                      <a:endParaRPr lang="ru-RU" b="1" dirty="0"/>
                    </a:p>
                  </a:txBody>
                  <a:tcPr/>
                </a:tc>
              </a:tr>
              <a:tr h="1569301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2014г. АО "НЦПК "</a:t>
                      </a:r>
                      <a:r>
                        <a:rPr lang="ru-RU" sz="25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Өрлеу</a:t>
                      </a:r>
                      <a:r>
                        <a:rPr lang="ru-RU" sz="2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 РИПКСО </a:t>
                      </a:r>
                      <a:r>
                        <a:rPr lang="ru-RU" sz="25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г.Алматы</a:t>
                      </a:r>
                      <a:endParaRPr lang="ru-RU" sz="25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Инновационные технологии обучения обучение в профобразовании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27</a:t>
                      </a:r>
                      <a:endParaRPr lang="ru-RU" b="1" dirty="0"/>
                    </a:p>
                  </a:txBody>
                  <a:tcPr/>
                </a:tc>
              </a:tr>
              <a:tr h="1569301">
                <a:tc>
                  <a:txBody>
                    <a:bodyPr/>
                    <a:lstStyle/>
                    <a:p>
                      <a:endParaRPr lang="ru-RU" b="1" dirty="0" smtClean="0"/>
                    </a:p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2015г.</a:t>
                      </a:r>
                      <a:r>
                        <a:rPr lang="kk-KZ" sz="2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филиал АО "НЦПК </a:t>
                      </a:r>
                    </a:p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"Өрлеу“ г.Кокшетау </a:t>
                      </a:r>
                      <a:endParaRPr lang="ru-RU" sz="25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Организация эффективного образовательного процесса  с использованием ИКТ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27</a:t>
                      </a:r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0080" y="728634"/>
            <a:ext cx="11521440" cy="7847995"/>
          </a:xfrm>
          <a:ln>
            <a:solidFill>
              <a:srgbClr val="FFFF00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600" b="1" dirty="0" smtClean="0">
                <a:solidFill>
                  <a:srgbClr val="002060"/>
                </a:solidFill>
              </a:rPr>
              <a:t>   Планирование профессионального роста</a:t>
            </a:r>
          </a:p>
          <a:p>
            <a:pPr algn="ctr">
              <a:buNone/>
            </a:pPr>
            <a:endParaRPr lang="ru-RU" sz="66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КАРТА</a:t>
            </a:r>
          </a:p>
          <a:p>
            <a:pPr algn="ctr">
              <a:buNone/>
            </a:pPr>
            <a:r>
              <a:rPr lang="ru-RU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ПРОФЕССИОНАЛЬНОГО РОСТА</a:t>
            </a:r>
            <a:endParaRPr lang="ru-RU" sz="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0" y="6744816"/>
            <a:ext cx="5104656" cy="2496344"/>
            <a:chOff x="0" y="5697949"/>
            <a:chExt cx="6486288" cy="3903251"/>
          </a:xfrm>
        </p:grpSpPr>
        <p:pic>
          <p:nvPicPr>
            <p:cNvPr id="5" name="Picture 4" descr="C:\Users\ф\Desktop\фон_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7094" b="51205"/>
            <a:stretch/>
          </p:blipFill>
          <p:spPr bwMode="auto">
            <a:xfrm>
              <a:off x="5179453" y="8286750"/>
              <a:ext cx="1306835" cy="1313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ф\Desktop\Буклет_РНМЦ_каз_новый1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851" t="50000" r="5330"/>
            <a:stretch/>
          </p:blipFill>
          <p:spPr bwMode="auto">
            <a:xfrm>
              <a:off x="0" y="5697949"/>
              <a:ext cx="5176664" cy="3903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5400000">
            <a:off x="11162488" y="254936"/>
            <a:ext cx="1341919" cy="13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>
            <a:off x="352128" y="336104"/>
            <a:ext cx="1341919" cy="13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трелка вниз 8"/>
          <p:cNvSpPr/>
          <p:nvPr/>
        </p:nvSpPr>
        <p:spPr>
          <a:xfrm>
            <a:off x="900074" y="3014650"/>
            <a:ext cx="11472898" cy="1285884"/>
          </a:xfrm>
          <a:prstGeom prst="downArrow">
            <a:avLst>
              <a:gd name="adj1" fmla="val 50000"/>
              <a:gd name="adj2" fmla="val 7454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Светлана\Desktop\ОРИ _ВСЕ!!!\ОРи апрель\IMG_20160415_2251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20622"/>
            <a:ext cx="12801600" cy="9601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72436" y="4144977"/>
            <a:ext cx="45720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tx2"/>
                </a:solidFill>
                <a:latin typeface="Century Gothic" pitchFamily="34" charset="0"/>
                <a:cs typeface="Courier New" pitchFamily="49" charset="0"/>
              </a:rPr>
              <a:t>Спасибо за внимание!</a:t>
            </a:r>
            <a:endParaRPr lang="ru-RU" sz="6000" b="1" dirty="0">
              <a:solidFill>
                <a:schemeClr val="tx2"/>
              </a:solidFill>
              <a:latin typeface="Century Gothic" pitchFamily="34" charset="0"/>
              <a:cs typeface="Courier New" pitchFamily="49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0" y="7104856"/>
            <a:ext cx="5104656" cy="2496344"/>
            <a:chOff x="0" y="5697949"/>
            <a:chExt cx="6486288" cy="3903251"/>
          </a:xfrm>
        </p:grpSpPr>
        <p:pic>
          <p:nvPicPr>
            <p:cNvPr id="6" name="Picture 4" descr="C:\Users\ф\Desktop\фон_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7094" b="51205"/>
            <a:stretch/>
          </p:blipFill>
          <p:spPr bwMode="auto">
            <a:xfrm>
              <a:off x="5179453" y="8286750"/>
              <a:ext cx="1306835" cy="1313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5" descr="C:\Users\ф\Desktop\Буклет_РНМЦ_каз_новый1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851" t="50000" r="5330"/>
            <a:stretch/>
          </p:blipFill>
          <p:spPr bwMode="auto">
            <a:xfrm>
              <a:off x="0" y="5697949"/>
              <a:ext cx="5176664" cy="3903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5400000">
            <a:off x="11450519" y="-9159"/>
            <a:ext cx="1341919" cy="13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Светлана\Desktop\ОРИ _ВСЕ!!!\ОРИФЛЕЙМ\фото разные\IMG-20151109-WA00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8029888" cy="9601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19553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1903</TotalTime>
  <Words>196</Words>
  <Application>Microsoft Office PowerPoint</Application>
  <PresentationFormat>A3 (297x420 мм)</PresentationFormat>
  <Paragraphs>55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Индивидуальная  траектория развития </vt:lpstr>
      <vt:lpstr>Мониторинг курсовой подготовки ИПР</vt:lpstr>
      <vt:lpstr>Повышение квалификации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АДЛАН</dc:creator>
  <cp:lastModifiedBy>Светлана</cp:lastModifiedBy>
  <cp:revision>733</cp:revision>
  <cp:lastPrinted>2014-08-20T12:17:21Z</cp:lastPrinted>
  <dcterms:created xsi:type="dcterms:W3CDTF">2014-08-07T04:26:01Z</dcterms:created>
  <dcterms:modified xsi:type="dcterms:W3CDTF">2016-06-10T05:15:17Z</dcterms:modified>
</cp:coreProperties>
</file>