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62" r:id="rId2"/>
    <p:sldId id="265" r:id="rId3"/>
    <p:sldId id="272" r:id="rId4"/>
    <p:sldId id="273" r:id="rId5"/>
    <p:sldId id="271" r:id="rId6"/>
    <p:sldId id="269" r:id="rId7"/>
    <p:sldId id="270" r:id="rId8"/>
    <p:sldId id="274" r:id="rId9"/>
    <p:sldId id="275" r:id="rId10"/>
    <p:sldId id="276" r:id="rId11"/>
    <p:sldId id="277" r:id="rId12"/>
    <p:sldId id="278" r:id="rId13"/>
    <p:sldId id="279" r:id="rId14"/>
    <p:sldId id="280" r:id="rId15"/>
    <p:sldId id="281" r:id="rId16"/>
    <p:sldId id="282" r:id="rId17"/>
    <p:sldId id="263" r:id="rId18"/>
  </p:sldIdLst>
  <p:sldSz cx="12801600" cy="9601200" type="A3"/>
  <p:notesSz cx="6797675" cy="9928225"/>
  <p:defaultTextStyle>
    <a:defPPr>
      <a:defRPr lang="ru-RU"/>
    </a:defPPr>
    <a:lvl1pPr marL="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1pPr>
    <a:lvl2pPr marL="64008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2pPr>
    <a:lvl3pPr marL="128016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3pPr>
    <a:lvl4pPr marL="192024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4pPr>
    <a:lvl5pPr marL="256032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5pPr>
    <a:lvl6pPr marL="320040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6pPr>
    <a:lvl7pPr marL="384048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7pPr>
    <a:lvl8pPr marL="448056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8pPr>
    <a:lvl9pPr marL="512064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489A8"/>
    <a:srgbClr val="336699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301B821-A1FF-4177-AEE7-76D212191A09}" styleName="Средний стиль 1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napVertSplitter="1" vertBarState="minimized" horzBarState="maximized">
    <p:restoredLeft sz="9473" autoAdjust="0"/>
    <p:restoredTop sz="94660"/>
  </p:normalViewPr>
  <p:slideViewPr>
    <p:cSldViewPr>
      <p:cViewPr varScale="1">
        <p:scale>
          <a:sx n="52" d="100"/>
          <a:sy n="52" d="100"/>
        </p:scale>
        <p:origin x="-1764" y="-90"/>
      </p:cViewPr>
      <p:guideLst>
        <p:guide orient="horz" pos="4385"/>
        <p:guide pos="4032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plotArea>
      <c:layout>
        <c:manualLayout>
          <c:layoutTarget val="inner"/>
          <c:xMode val="edge"/>
          <c:yMode val="edge"/>
          <c:x val="7.0374425663242812E-2"/>
          <c:y val="5.0511350939229434E-2"/>
          <c:w val="0.62106581598632882"/>
          <c:h val="0.81809939137407828"/>
        </c:manualLayout>
      </c:layout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2012-2013 учебный год</c:v>
                </c:pt>
              </c:strCache>
            </c:strRef>
          </c:tx>
          <c:dLbls>
            <c:txPr>
              <a:bodyPr/>
              <a:lstStyle/>
              <a:p>
                <a:pPr>
                  <a:defRPr sz="1510" baseline="0"/>
                </a:pPr>
                <a:endParaRPr lang="ru-RU"/>
              </a:p>
            </c:txPr>
            <c:showVal val="1"/>
          </c:dLbls>
          <c:cat>
            <c:strRef>
              <c:f>Лист1!$A$2</c:f>
              <c:strCache>
                <c:ptCount val="1"/>
                <c:pt idx="0">
                  <c:v>количество ИПР, прошедших КПК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29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2013-2014 учебный год</c:v>
                </c:pt>
              </c:strCache>
            </c:strRef>
          </c:tx>
          <c:dLbls>
            <c:txPr>
              <a:bodyPr/>
              <a:lstStyle/>
              <a:p>
                <a:pPr>
                  <a:defRPr sz="1500" baseline="0"/>
                </a:pPr>
                <a:endParaRPr lang="ru-RU"/>
              </a:p>
            </c:txPr>
            <c:showVal val="1"/>
          </c:dLbls>
          <c:cat>
            <c:strRef>
              <c:f>Лист1!$A$2</c:f>
              <c:strCache>
                <c:ptCount val="1"/>
                <c:pt idx="0">
                  <c:v>количество ИПР, прошедших КПК</c:v>
                </c:pt>
              </c:strCache>
            </c:strRef>
          </c:cat>
          <c:val>
            <c:numRef>
              <c:f>Лист1!$C$2</c:f>
              <c:numCache>
                <c:formatCode>General</c:formatCode>
                <c:ptCount val="1"/>
                <c:pt idx="0">
                  <c:v>57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2014-2015 учебный год</c:v>
                </c:pt>
              </c:strCache>
            </c:strRef>
          </c:tx>
          <c:dLbls>
            <c:txPr>
              <a:bodyPr/>
              <a:lstStyle/>
              <a:p>
                <a:pPr>
                  <a:defRPr sz="1500" baseline="0"/>
                </a:pPr>
                <a:endParaRPr lang="ru-RU"/>
              </a:p>
            </c:txPr>
            <c:showVal val="1"/>
          </c:dLbls>
          <c:cat>
            <c:strRef>
              <c:f>Лист1!$A$2</c:f>
              <c:strCache>
                <c:ptCount val="1"/>
                <c:pt idx="0">
                  <c:v>количество ИПР, прошедших КПК</c:v>
                </c:pt>
              </c:strCache>
            </c:strRef>
          </c:cat>
          <c:val>
            <c:numRef>
              <c:f>Лист1!$D$2</c:f>
              <c:numCache>
                <c:formatCode>General</c:formatCode>
                <c:ptCount val="1"/>
                <c:pt idx="0">
                  <c:v>36</c:v>
                </c:pt>
              </c:numCache>
            </c:numRef>
          </c:val>
        </c:ser>
        <c:axId val="48437120"/>
        <c:axId val="48438656"/>
      </c:barChart>
      <c:catAx>
        <c:axId val="48437120"/>
        <c:scaling>
          <c:orientation val="minMax"/>
        </c:scaling>
        <c:axPos val="b"/>
        <c:tickLblPos val="nextTo"/>
        <c:crossAx val="48438656"/>
        <c:crosses val="autoZero"/>
        <c:auto val="1"/>
        <c:lblAlgn val="ctr"/>
        <c:lblOffset val="100"/>
      </c:catAx>
      <c:valAx>
        <c:axId val="48438656"/>
        <c:scaling>
          <c:orientation val="minMax"/>
        </c:scaling>
        <c:axPos val="l"/>
        <c:majorGridlines/>
        <c:numFmt formatCode="General" sourceLinked="1"/>
        <c:tickLblPos val="nextTo"/>
        <c:crossAx val="48437120"/>
        <c:crosses val="autoZero"/>
        <c:crossBetween val="between"/>
      </c:valAx>
      <c:spPr>
        <a:solidFill>
          <a:schemeClr val="accent2">
            <a:lumMod val="20000"/>
            <a:lumOff val="80000"/>
          </a:schemeClr>
        </a:solidFill>
      </c:spPr>
    </c:plotArea>
    <c:legend>
      <c:legendPos val="r"/>
      <c:layout>
        <c:manualLayout>
          <c:xMode val="edge"/>
          <c:yMode val="edge"/>
          <c:x val="0.75049928072851479"/>
          <c:y val="0.21117352815867949"/>
          <c:w val="0.22966054291436225"/>
          <c:h val="0.40343819755910992"/>
        </c:manualLayout>
      </c:layout>
      <c:txPr>
        <a:bodyPr/>
        <a:lstStyle/>
        <a:p>
          <a:pPr>
            <a:defRPr sz="1710" baseline="0"/>
          </a:pPr>
          <a:endParaRPr lang="ru-RU"/>
        </a:p>
      </c:txPr>
    </c:legend>
    <c:plotVisOnly val="1"/>
  </c:chart>
  <c:spPr>
    <a:gradFill>
      <a:gsLst>
        <a:gs pos="0">
          <a:schemeClr val="accent1">
            <a:lumMod val="20000"/>
            <a:lumOff val="80000"/>
          </a:schemeClr>
        </a:gs>
        <a:gs pos="50000">
          <a:srgbClr val="4F81BD">
            <a:tint val="44500"/>
            <a:satMod val="160000"/>
          </a:srgbClr>
        </a:gs>
        <a:gs pos="100000">
          <a:srgbClr val="4F81BD">
            <a:tint val="23500"/>
            <a:satMod val="160000"/>
          </a:srgbClr>
        </a:gs>
      </a:gsLst>
      <a:lin ang="5400000" scaled="0"/>
    </a:gradFill>
    <a:scene3d>
      <a:camera prst="orthographicFront"/>
      <a:lightRig rig="threePt" dir="t"/>
    </a:scene3d>
    <a:sp3d>
      <a:bevelT w="165100" prst="coolSlant"/>
    </a:sp3d>
  </c:spPr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F3D37A-2AE6-4AB6-843A-58AD0E829AF3}" type="datetimeFigureOut">
              <a:rPr lang="ru-RU" smtClean="0"/>
              <a:pPr/>
              <a:t>14.08.2015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16463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C65F89-0C4E-4CC1-894E-7795826CA3B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1A62755-9033-4E81-90B7-E2FAB60E7999}" type="slidenum">
              <a:rPr lang="ru-RU">
                <a:latin typeface="Arial" pitchFamily="34" charset="0"/>
              </a:rPr>
              <a:pPr/>
              <a:t>3</a:t>
            </a:fld>
            <a:endParaRPr lang="ru-RU">
              <a:latin typeface="Arial" pitchFamily="34" charset="0"/>
            </a:endParaRPr>
          </a:p>
        </p:txBody>
      </p:sp>
      <p:sp>
        <p:nvSpPr>
          <p:cNvPr id="34819" name="Rectangle 16"/>
          <p:cNvSpPr txBox="1">
            <a:spLocks noGrp="1" noChangeArrowheads="1"/>
          </p:cNvSpPr>
          <p:nvPr/>
        </p:nvSpPr>
        <p:spPr bwMode="auto">
          <a:xfrm>
            <a:off x="3848869" y="9430091"/>
            <a:ext cx="2933071" cy="48089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 anchor="b"/>
          <a:lstStyle/>
          <a:p>
            <a:pPr algn="r" defTabSz="393700" hangingPunct="0">
              <a:lnSpc>
                <a:spcPct val="93000"/>
              </a:lnSpc>
              <a:buSzPct val="100000"/>
              <a:tabLst>
                <a:tab pos="0" algn="l"/>
                <a:tab pos="392113" algn="l"/>
                <a:tab pos="785813" algn="l"/>
                <a:tab pos="1179513" algn="l"/>
                <a:tab pos="1574800" algn="l"/>
                <a:tab pos="1968500" algn="l"/>
                <a:tab pos="2362200" algn="l"/>
                <a:tab pos="2755900" algn="l"/>
                <a:tab pos="3149600" algn="l"/>
                <a:tab pos="3543300" algn="l"/>
                <a:tab pos="3937000" algn="l"/>
                <a:tab pos="4330700" algn="l"/>
                <a:tab pos="4724400" algn="l"/>
                <a:tab pos="5119688" algn="l"/>
                <a:tab pos="5513388" algn="l"/>
                <a:tab pos="5907088" algn="l"/>
                <a:tab pos="6300788" algn="l"/>
                <a:tab pos="6694488" algn="l"/>
                <a:tab pos="7088188" algn="l"/>
                <a:tab pos="7481888" algn="l"/>
                <a:tab pos="7875588" algn="l"/>
              </a:tabLst>
            </a:pPr>
            <a:fld id="{93EEA054-2E00-4C14-A39E-AD8A619879E9}" type="slidenum">
              <a:rPr lang="ru-RU" sz="1200">
                <a:solidFill>
                  <a:srgbClr val="000000"/>
                </a:solidFill>
                <a:latin typeface="Times New Roman" pitchFamily="18" charset="0"/>
              </a:rPr>
              <a:pPr algn="r" defTabSz="393700" hangingPunct="0">
                <a:lnSpc>
                  <a:spcPct val="93000"/>
                </a:lnSpc>
                <a:buSzPct val="100000"/>
                <a:tabLst>
                  <a:tab pos="0" algn="l"/>
                  <a:tab pos="392113" algn="l"/>
                  <a:tab pos="785813" algn="l"/>
                  <a:tab pos="1179513" algn="l"/>
                  <a:tab pos="1574800" algn="l"/>
                  <a:tab pos="1968500" algn="l"/>
                  <a:tab pos="2362200" algn="l"/>
                  <a:tab pos="2755900" algn="l"/>
                  <a:tab pos="3149600" algn="l"/>
                  <a:tab pos="3543300" algn="l"/>
                  <a:tab pos="3937000" algn="l"/>
                  <a:tab pos="4330700" algn="l"/>
                  <a:tab pos="4724400" algn="l"/>
                  <a:tab pos="5119688" algn="l"/>
                  <a:tab pos="5513388" algn="l"/>
                  <a:tab pos="5907088" algn="l"/>
                  <a:tab pos="6300788" algn="l"/>
                  <a:tab pos="6694488" algn="l"/>
                  <a:tab pos="7088188" algn="l"/>
                  <a:tab pos="7481888" algn="l"/>
                  <a:tab pos="7875588" algn="l"/>
                </a:tabLst>
              </a:pPr>
              <a:t>3</a:t>
            </a:fld>
            <a:endParaRPr lang="ru-RU" sz="12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34820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0750" y="755650"/>
            <a:ext cx="4940300" cy="3706813"/>
          </a:xfrm>
          <a:solidFill>
            <a:srgbClr val="FFFFFF"/>
          </a:solidFill>
          <a:ln/>
        </p:spPr>
      </p:sp>
      <p:sp>
        <p:nvSpPr>
          <p:cNvPr id="34821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79768" y="4715907"/>
            <a:ext cx="5423979" cy="4453912"/>
          </a:xfrm>
          <a:noFill/>
          <a:ln/>
        </p:spPr>
        <p:txBody>
          <a:bodyPr wrap="none" lIns="0" tIns="0" rIns="0" bIns="0" anchor="ctr"/>
          <a:lstStyle/>
          <a:p>
            <a:pPr defTabSz="449263" eaLnBrk="1" hangingPunct="1"/>
            <a:endParaRPr lang="ru-RU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60120" y="2982596"/>
            <a:ext cx="10881360" cy="205803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920240" y="5440680"/>
            <a:ext cx="8961120" cy="245364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400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801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2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6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40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80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20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14.08.2015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14.08.2015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11238" y="6169661"/>
            <a:ext cx="10881360" cy="1906905"/>
          </a:xfrm>
        </p:spPr>
        <p:txBody>
          <a:bodyPr anchor="t"/>
          <a:lstStyle>
            <a:lvl1pPr algn="l">
              <a:defRPr sz="56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11238" y="4069399"/>
            <a:ext cx="10881360" cy="2100262"/>
          </a:xfrm>
        </p:spPr>
        <p:txBody>
          <a:bodyPr anchor="b"/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640080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14.08.2015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40080" y="2240281"/>
            <a:ext cx="5654040" cy="6336348"/>
          </a:xfrm>
        </p:spPr>
        <p:txBody>
          <a:bodyPr/>
          <a:lstStyle>
            <a:lvl1pPr>
              <a:defRPr sz="39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507480" y="2240281"/>
            <a:ext cx="5654040" cy="6336348"/>
          </a:xfrm>
        </p:spPr>
        <p:txBody>
          <a:bodyPr/>
          <a:lstStyle>
            <a:lvl1pPr>
              <a:defRPr sz="39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14.08.2015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40080" y="2149158"/>
            <a:ext cx="5656263" cy="895667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00" b="1"/>
            </a:lvl3pPr>
            <a:lvl4pPr marL="1920240" indent="0">
              <a:buNone/>
              <a:defRPr sz="2200" b="1"/>
            </a:lvl4pPr>
            <a:lvl5pPr marL="2560320" indent="0">
              <a:buNone/>
              <a:defRPr sz="2200" b="1"/>
            </a:lvl5pPr>
            <a:lvl6pPr marL="3200400" indent="0">
              <a:buNone/>
              <a:defRPr sz="2200" b="1"/>
            </a:lvl6pPr>
            <a:lvl7pPr marL="3840480" indent="0">
              <a:buNone/>
              <a:defRPr sz="2200" b="1"/>
            </a:lvl7pPr>
            <a:lvl8pPr marL="4480560" indent="0">
              <a:buNone/>
              <a:defRPr sz="2200" b="1"/>
            </a:lvl8pPr>
            <a:lvl9pPr marL="5120640" indent="0">
              <a:buNone/>
              <a:defRPr sz="2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40080" y="3044825"/>
            <a:ext cx="5656263" cy="5531803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503036" y="2149158"/>
            <a:ext cx="5658485" cy="895667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00" b="1"/>
            </a:lvl3pPr>
            <a:lvl4pPr marL="1920240" indent="0">
              <a:buNone/>
              <a:defRPr sz="2200" b="1"/>
            </a:lvl4pPr>
            <a:lvl5pPr marL="2560320" indent="0">
              <a:buNone/>
              <a:defRPr sz="2200" b="1"/>
            </a:lvl5pPr>
            <a:lvl6pPr marL="3200400" indent="0">
              <a:buNone/>
              <a:defRPr sz="2200" b="1"/>
            </a:lvl6pPr>
            <a:lvl7pPr marL="3840480" indent="0">
              <a:buNone/>
              <a:defRPr sz="2200" b="1"/>
            </a:lvl7pPr>
            <a:lvl8pPr marL="4480560" indent="0">
              <a:buNone/>
              <a:defRPr sz="2200" b="1"/>
            </a:lvl8pPr>
            <a:lvl9pPr marL="5120640" indent="0">
              <a:buNone/>
              <a:defRPr sz="2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503036" y="3044825"/>
            <a:ext cx="5658485" cy="5531803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14.08.2015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14.08.2015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14.08.2015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0081" y="382270"/>
            <a:ext cx="4211638" cy="1626870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5070" y="382271"/>
            <a:ext cx="7156450" cy="8194358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4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40081" y="2009141"/>
            <a:ext cx="4211638" cy="6567488"/>
          </a:xfrm>
        </p:spPr>
        <p:txBody>
          <a:bodyPr/>
          <a:lstStyle>
            <a:lvl1pPr marL="0" indent="0">
              <a:buNone/>
              <a:defRPr sz="2000"/>
            </a:lvl1pPr>
            <a:lvl2pPr marL="640080" indent="0">
              <a:buNone/>
              <a:defRPr sz="1700"/>
            </a:lvl2pPr>
            <a:lvl3pPr marL="1280160" indent="0">
              <a:buNone/>
              <a:defRPr sz="1400"/>
            </a:lvl3pPr>
            <a:lvl4pPr marL="1920240" indent="0">
              <a:buNone/>
              <a:defRPr sz="1300"/>
            </a:lvl4pPr>
            <a:lvl5pPr marL="2560320" indent="0">
              <a:buNone/>
              <a:defRPr sz="1300"/>
            </a:lvl5pPr>
            <a:lvl6pPr marL="3200400" indent="0">
              <a:buNone/>
              <a:defRPr sz="1300"/>
            </a:lvl6pPr>
            <a:lvl7pPr marL="3840480" indent="0">
              <a:buNone/>
              <a:defRPr sz="1300"/>
            </a:lvl7pPr>
            <a:lvl8pPr marL="4480560" indent="0">
              <a:buNone/>
              <a:defRPr sz="1300"/>
            </a:lvl8pPr>
            <a:lvl9pPr marL="5120640" indent="0">
              <a:buNone/>
              <a:defRPr sz="13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14.08.2015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09203" y="6720840"/>
            <a:ext cx="7680960" cy="793433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509203" y="857885"/>
            <a:ext cx="7680960" cy="5760720"/>
          </a:xfrm>
        </p:spPr>
        <p:txBody>
          <a:bodyPr/>
          <a:lstStyle>
            <a:lvl1pPr marL="0" indent="0">
              <a:buNone/>
              <a:defRPr sz="4500"/>
            </a:lvl1pPr>
            <a:lvl2pPr marL="640080" indent="0">
              <a:buNone/>
              <a:defRPr sz="3900"/>
            </a:lvl2pPr>
            <a:lvl3pPr marL="1280160" indent="0">
              <a:buNone/>
              <a:defRPr sz="340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509203" y="7514273"/>
            <a:ext cx="7680960" cy="1126807"/>
          </a:xfrm>
        </p:spPr>
        <p:txBody>
          <a:bodyPr/>
          <a:lstStyle>
            <a:lvl1pPr marL="0" indent="0">
              <a:buNone/>
              <a:defRPr sz="2000"/>
            </a:lvl1pPr>
            <a:lvl2pPr marL="640080" indent="0">
              <a:buNone/>
              <a:defRPr sz="1700"/>
            </a:lvl2pPr>
            <a:lvl3pPr marL="1280160" indent="0">
              <a:buNone/>
              <a:defRPr sz="1400"/>
            </a:lvl3pPr>
            <a:lvl4pPr marL="1920240" indent="0">
              <a:buNone/>
              <a:defRPr sz="1300"/>
            </a:lvl4pPr>
            <a:lvl5pPr marL="2560320" indent="0">
              <a:buNone/>
              <a:defRPr sz="1300"/>
            </a:lvl5pPr>
            <a:lvl6pPr marL="3200400" indent="0">
              <a:buNone/>
              <a:defRPr sz="1300"/>
            </a:lvl6pPr>
            <a:lvl7pPr marL="3840480" indent="0">
              <a:buNone/>
              <a:defRPr sz="1300"/>
            </a:lvl7pPr>
            <a:lvl8pPr marL="4480560" indent="0">
              <a:buNone/>
              <a:defRPr sz="1300"/>
            </a:lvl8pPr>
            <a:lvl9pPr marL="5120640" indent="0">
              <a:buNone/>
              <a:defRPr sz="13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14.08.2015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14.08.2015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9281160" y="384494"/>
            <a:ext cx="2880360" cy="819213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40080" y="384494"/>
            <a:ext cx="8427720" cy="819213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14.08.2015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0080" y="384493"/>
            <a:ext cx="11521440" cy="1600200"/>
          </a:xfrm>
          <a:prstGeom prst="rect">
            <a:avLst/>
          </a:prstGeom>
        </p:spPr>
        <p:txBody>
          <a:bodyPr vert="horz" lIns="128016" tIns="64008" rIns="128016" bIns="64008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40080" y="2240281"/>
            <a:ext cx="11521440" cy="6336348"/>
          </a:xfrm>
          <a:prstGeom prst="rect">
            <a:avLst/>
          </a:prstGeom>
        </p:spPr>
        <p:txBody>
          <a:bodyPr vert="horz" lIns="128016" tIns="64008" rIns="128016" bIns="64008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40080" y="8898891"/>
            <a:ext cx="2987040" cy="51117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l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14.08.2015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373880" y="8898891"/>
            <a:ext cx="4053840" cy="51117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ct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9174480" y="8898891"/>
            <a:ext cx="2987040" cy="51117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280160" rtl="0" eaLnBrk="1" latinLnBrk="0" hangingPunct="1">
        <a:spcBef>
          <a:spcPct val="0"/>
        </a:spcBef>
        <a:buNone/>
        <a:defRPr sz="6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80060" indent="-480060" algn="l" defTabSz="1280160" rtl="0" eaLnBrk="1" latinLnBrk="0" hangingPunct="1">
        <a:spcBef>
          <a:spcPct val="20000"/>
        </a:spcBef>
        <a:buFont typeface="Arial" pitchFamily="34" charset="0"/>
        <a:buChar char="•"/>
        <a:defRPr sz="4500" kern="1200">
          <a:solidFill>
            <a:schemeClr val="tx1"/>
          </a:solidFill>
          <a:latin typeface="+mn-lt"/>
          <a:ea typeface="+mn-ea"/>
          <a:cs typeface="+mn-cs"/>
        </a:defRPr>
      </a:lvl1pPr>
      <a:lvl2pPr marL="1040130" indent="-400050" algn="l" defTabSz="1280160" rtl="0" eaLnBrk="1" latinLnBrk="0" hangingPunct="1">
        <a:spcBef>
          <a:spcPct val="20000"/>
        </a:spcBef>
        <a:buFont typeface="Arial" pitchFamily="34" charset="0"/>
        <a:buChar char="–"/>
        <a:defRPr sz="390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34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spcBef>
          <a:spcPct val="20000"/>
        </a:spcBef>
        <a:buFont typeface="Arial" pitchFamily="34" charset="0"/>
        <a:buChar char="»"/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jpeg"/><Relationship Id="rId5" Type="http://schemas.openxmlformats.org/officeDocument/2006/relationships/image" Target="../media/image1.jpe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ф\Desktop\Буклет_РНМЦ_каз_новый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127" t="12607" r="77921" b="69918"/>
          <a:stretch/>
        </p:blipFill>
        <p:spPr bwMode="auto">
          <a:xfrm rot="5400000">
            <a:off x="11450519" y="-9159"/>
            <a:ext cx="1341919" cy="1360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Группа 7"/>
          <p:cNvGrpSpPr/>
          <p:nvPr/>
        </p:nvGrpSpPr>
        <p:grpSpPr>
          <a:xfrm>
            <a:off x="280120" y="7104856"/>
            <a:ext cx="5104656" cy="2496344"/>
            <a:chOff x="0" y="5697949"/>
            <a:chExt cx="6486288" cy="3903251"/>
          </a:xfrm>
        </p:grpSpPr>
        <p:pic>
          <p:nvPicPr>
            <p:cNvPr id="2052" name="Picture 4" descr="C:\Users\ф\Desktop\фон_2.jp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r="67094" b="51205"/>
            <a:stretch/>
          </p:blipFill>
          <p:spPr bwMode="auto">
            <a:xfrm>
              <a:off x="5179453" y="8286750"/>
              <a:ext cx="1306835" cy="131343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3" name="Picture 5" descr="C:\Users\ф\Desktop\Буклет_РНМЦ_каз_новый1.jp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44851" t="50000" r="5330"/>
            <a:stretch/>
          </p:blipFill>
          <p:spPr bwMode="auto">
            <a:xfrm>
              <a:off x="0" y="5697949"/>
              <a:ext cx="5176664" cy="39032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0" name="Picture 2" descr="C:\Users\ф\Desktop\лого_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2128" y="696144"/>
            <a:ext cx="1576264" cy="1440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C:\Users\ф\Desktop\лого_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4528" y="848544"/>
            <a:ext cx="1576264" cy="1440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Рисунок 11" descr="C:\Users\Светлана\Desktop\Доделать 2015 (2)\эмблема\Логотип АТК 7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7132" y="585758"/>
            <a:ext cx="2870426" cy="179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3" name="Rectangle 1"/>
          <p:cNvSpPr>
            <a:spLocks noChangeArrowheads="1"/>
          </p:cNvSpPr>
          <p:nvPr/>
        </p:nvSpPr>
        <p:spPr bwMode="auto">
          <a:xfrm>
            <a:off x="3304456" y="592196"/>
            <a:ext cx="9144064" cy="20928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8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Ақмола облысы білім басқармасының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8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«Есіл ауданы, Есіл қаласы, №7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8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агротехникалық колледжі» 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8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коммуналдық мемлекеттік мекемесі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241" name="Rectangle 1"/>
          <p:cNvSpPr>
            <a:spLocks noChangeArrowheads="1"/>
          </p:cNvSpPr>
          <p:nvPr/>
        </p:nvSpPr>
        <p:spPr bwMode="auto">
          <a:xfrm>
            <a:off x="0" y="3576464"/>
            <a:ext cx="12377464" cy="3139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НАУЧНО-МЕТОДИЧЕСКИЕ АСПЕКТЫ 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ПОСТРОЕНИЯ  ИНДИВИДУАЛЬНОЙ ТРАЕКТОРИИ 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ПРОФЕССИОНАЛЬНОГО РАЗВИТИЯ ПЕДАГОГА 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СВЕТЕ ПАРАДИГМЫ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«ОБУЧЕНИЕ В ТЕЧЕНИЕ ВСЕЙ ЖИЗНИ»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Rectangle 1"/>
          <p:cNvSpPr>
            <a:spLocks noChangeArrowheads="1"/>
          </p:cNvSpPr>
          <p:nvPr/>
        </p:nvSpPr>
        <p:spPr bwMode="auto">
          <a:xfrm>
            <a:off x="5248672" y="7273553"/>
            <a:ext cx="669674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DilleniaUPC" pitchFamily="18" charset="-34"/>
              </a:rPr>
              <a:t>Методист</a:t>
            </a:r>
            <a:r>
              <a:rPr kumimoji="0" lang="ru-RU" sz="24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DilleniaUPC" pitchFamily="18" charset="-34"/>
              </a:rPr>
              <a:t> АТК №7        </a:t>
            </a:r>
            <a:r>
              <a:rPr kumimoji="0" lang="ru-RU" sz="2400" b="1" i="0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DilleniaUPC" pitchFamily="18" charset="-34"/>
              </a:rPr>
              <a:t>С.Марусанич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DilleniaUPC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95037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>
            <a:off x="10690867" y="608455"/>
            <a:ext cx="1843137" cy="951785"/>
            <a:chOff x="10745591" y="8554881"/>
            <a:chExt cx="1843137" cy="951785"/>
          </a:xfrm>
        </p:grpSpPr>
        <p:pic>
          <p:nvPicPr>
            <p:cNvPr id="5" name="Picture 5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 xmlns="">
                    <a14:imgLayer r:embed="rId3">
                      <a14:imgEffect>
                        <a14:backgroundRemoval t="0" b="100000" l="1273" r="100000"/>
                      </a14:imgEffect>
                      <a14:imgEffect>
                        <a14:saturation sat="66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745591" y="8554881"/>
              <a:ext cx="1843137" cy="95178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6" name="Прямоугольник 5"/>
            <p:cNvSpPr/>
            <p:nvPr/>
          </p:nvSpPr>
          <p:spPr>
            <a:xfrm>
              <a:off x="10793726" y="8786586"/>
              <a:ext cx="1784463" cy="43088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/>
              <a:r>
                <a:rPr lang="ru-RU" sz="2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itchFamily="34" charset="0"/>
                </a:rPr>
                <a:t>АО «РНМЦ»</a:t>
              </a:r>
            </a:p>
          </p:txBody>
        </p:sp>
      </p:grpSp>
      <p:grpSp>
        <p:nvGrpSpPr>
          <p:cNvPr id="9" name="Группа 8"/>
          <p:cNvGrpSpPr/>
          <p:nvPr/>
        </p:nvGrpSpPr>
        <p:grpSpPr>
          <a:xfrm>
            <a:off x="136104" y="2200756"/>
            <a:ext cx="12457384" cy="4832092"/>
            <a:chOff x="136104" y="2208312"/>
            <a:chExt cx="12457384" cy="4832092"/>
          </a:xfrm>
        </p:grpSpPr>
        <p:sp>
          <p:nvSpPr>
            <p:cNvPr id="7" name="Прямоугольник 6"/>
            <p:cNvSpPr/>
            <p:nvPr/>
          </p:nvSpPr>
          <p:spPr>
            <a:xfrm>
              <a:off x="136104" y="2208312"/>
              <a:ext cx="6400874" cy="4832092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 wrap="square">
              <a:spAutoFit/>
            </a:bodyPr>
            <a:lstStyle/>
            <a:p>
              <a:pPr algn="just"/>
              <a:r>
                <a:rPr lang="ru-RU" sz="2200" dirty="0" smtClean="0">
                  <a:latin typeface="Arial" pitchFamily="34" charset="0"/>
                  <a:cs typeface="Arial" pitchFamily="34" charset="0"/>
                </a:rPr>
                <a:t>«</a:t>
              </a:r>
              <a:r>
                <a:rPr lang="kk-KZ" sz="2200" dirty="0" smtClean="0">
                  <a:latin typeface="Arial" pitchFamily="34" charset="0"/>
                  <a:cs typeface="Arial" pitchFamily="34" charset="0"/>
                </a:rPr>
                <a:t>Елімізге бойына ата-бабаларымыздын </a:t>
              </a:r>
              <a:br>
                <a:rPr lang="kk-KZ" sz="2200" dirty="0" smtClean="0">
                  <a:latin typeface="Arial" pitchFamily="34" charset="0"/>
                  <a:cs typeface="Arial" pitchFamily="34" charset="0"/>
                </a:rPr>
              </a:br>
              <a:r>
                <a:rPr lang="kk-KZ" sz="2200" dirty="0" smtClean="0">
                  <a:latin typeface="Arial" pitchFamily="34" charset="0"/>
                  <a:cs typeface="Arial" pitchFamily="34" charset="0"/>
                </a:rPr>
                <a:t>елмен жерге деген сүйіспеншілік қасиеті дарыған, егеменді елімізге аянбай қызмет </a:t>
              </a:r>
              <a:br>
                <a:rPr lang="kk-KZ" sz="2200" dirty="0" smtClean="0">
                  <a:latin typeface="Arial" pitchFamily="34" charset="0"/>
                  <a:cs typeface="Arial" pitchFamily="34" charset="0"/>
                </a:rPr>
              </a:br>
              <a:r>
                <a:rPr lang="kk-KZ" sz="2200" dirty="0" smtClean="0">
                  <a:latin typeface="Arial" pitchFamily="34" charset="0"/>
                  <a:cs typeface="Arial" pitchFamily="34" charset="0"/>
                </a:rPr>
                <a:t>ететін, ой-өрісі кен, алғыр да жүректі, сауатты</a:t>
              </a:r>
              <a:br>
                <a:rPr lang="kk-KZ" sz="2200" dirty="0" smtClean="0">
                  <a:latin typeface="Arial" pitchFamily="34" charset="0"/>
                  <a:cs typeface="Arial" pitchFamily="34" charset="0"/>
                </a:rPr>
              </a:br>
              <a:r>
                <a:rPr lang="kk-KZ" sz="2200" dirty="0" smtClean="0">
                  <a:latin typeface="Arial" pitchFamily="34" charset="0"/>
                  <a:cs typeface="Arial" pitchFamily="34" charset="0"/>
                </a:rPr>
                <a:t>да салауатты азаматтар қажет» </a:t>
              </a:r>
            </a:p>
            <a:p>
              <a:pPr algn="r"/>
              <a:r>
                <a:rPr lang="kk-KZ" sz="2200" i="1" dirty="0" smtClean="0">
                  <a:latin typeface="Arial" pitchFamily="34" charset="0"/>
                  <a:cs typeface="Arial" pitchFamily="34" charset="0"/>
                </a:rPr>
                <a:t>Қазақстан Республикасының Президенті </a:t>
              </a:r>
            </a:p>
            <a:p>
              <a:pPr algn="r"/>
              <a:r>
                <a:rPr lang="ru-RU" sz="2200" i="1" dirty="0" smtClean="0">
                  <a:latin typeface="Arial" pitchFamily="34" charset="0"/>
                  <a:cs typeface="Arial" pitchFamily="34" charset="0"/>
                </a:rPr>
                <a:t>	      Н. Ә. Назарбаев</a:t>
              </a:r>
            </a:p>
            <a:p>
              <a:pPr algn="just"/>
              <a:endParaRPr lang="ru-RU" sz="2200" dirty="0" smtClean="0">
                <a:latin typeface="Arial" pitchFamily="34" charset="0"/>
                <a:cs typeface="Arial" pitchFamily="34" charset="0"/>
              </a:endParaRPr>
            </a:p>
            <a:p>
              <a:pPr algn="just"/>
              <a:r>
                <a:rPr lang="ru-RU" sz="2200" dirty="0" smtClean="0">
                  <a:latin typeface="Arial" pitchFamily="34" charset="0"/>
                  <a:cs typeface="Arial" pitchFamily="34" charset="0"/>
                </a:rPr>
                <a:t>«Мы должны создать гибкую, открытую, непрерывно развивающуюся и доступную систему технического и профессионального образования» </a:t>
              </a:r>
            </a:p>
            <a:p>
              <a:pPr algn="r"/>
              <a:r>
                <a:rPr lang="ru-RU" sz="2200" i="1" dirty="0" smtClean="0">
                  <a:latin typeface="Arial" pitchFamily="34" charset="0"/>
                  <a:cs typeface="Arial" pitchFamily="34" charset="0"/>
                </a:rPr>
                <a:t>Президент Республики Казахстан </a:t>
              </a:r>
            </a:p>
            <a:p>
              <a:pPr algn="r"/>
              <a:r>
                <a:rPr lang="ru-RU" sz="2200" i="1" dirty="0" smtClean="0">
                  <a:latin typeface="Arial" pitchFamily="34" charset="0"/>
                  <a:cs typeface="Arial" pitchFamily="34" charset="0"/>
                </a:rPr>
                <a:t>Н.А. Назарбаев </a:t>
              </a:r>
              <a:endParaRPr lang="ru-RU" sz="2200" i="1" dirty="0">
                <a:latin typeface="Arial" pitchFamily="34" charset="0"/>
                <a:cs typeface="Arial" pitchFamily="34" charset="0"/>
              </a:endParaRPr>
            </a:p>
          </p:txBody>
        </p:sp>
        <p:pic>
          <p:nvPicPr>
            <p:cNvPr id="1028" name="Picture 4" descr="http://tengrinews.kz/userdata/news/2012/news_210584/thumb_b/photo_49754.jpg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15275" r="12497"/>
            <a:stretch/>
          </p:blipFill>
          <p:spPr bwMode="auto">
            <a:xfrm>
              <a:off x="6596461" y="2225040"/>
              <a:ext cx="5997027" cy="472821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2" name="Picture 3" descr="C:\Users\ф\Desktop\Буклет_РНМЦ_каз_новый1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127" t="12607" r="77921" b="69918"/>
          <a:stretch/>
        </p:blipFill>
        <p:spPr bwMode="auto">
          <a:xfrm rot="10800000">
            <a:off x="11459681" y="8240959"/>
            <a:ext cx="1341919" cy="1360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3" name="Группа 12"/>
          <p:cNvGrpSpPr/>
          <p:nvPr/>
        </p:nvGrpSpPr>
        <p:grpSpPr>
          <a:xfrm>
            <a:off x="0" y="7104856"/>
            <a:ext cx="5104656" cy="2496344"/>
            <a:chOff x="0" y="5697949"/>
            <a:chExt cx="6486288" cy="3903251"/>
          </a:xfrm>
        </p:grpSpPr>
        <p:pic>
          <p:nvPicPr>
            <p:cNvPr id="14" name="Picture 4" descr="C:\Users\ф\Desktop\фон_2.jpg"/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r="67094" b="51205"/>
            <a:stretch/>
          </p:blipFill>
          <p:spPr bwMode="auto">
            <a:xfrm>
              <a:off x="5179453" y="8286750"/>
              <a:ext cx="1306835" cy="131343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" name="Picture 5" descr="C:\Users\ф\Desktop\Буклет_РНМЦ_каз_новый1.jpg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44851" t="50000" r="5330"/>
            <a:stretch/>
          </p:blipFill>
          <p:spPr bwMode="auto">
            <a:xfrm>
              <a:off x="0" y="5697949"/>
              <a:ext cx="5176664" cy="39032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8" name="Picture 5" descr="C:\Users\ф\Desktop\Буклет_РНМЦ_каз_новый1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9760" t="83956" r="5330"/>
          <a:stretch/>
        </p:blipFill>
        <p:spPr bwMode="auto">
          <a:xfrm flipV="1">
            <a:off x="0" y="-1"/>
            <a:ext cx="2036997" cy="911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576184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1"/>
          <p:cNvSpPr txBox="1">
            <a:spLocks noChangeArrowheads="1"/>
          </p:cNvSpPr>
          <p:nvPr/>
        </p:nvSpPr>
        <p:spPr bwMode="auto">
          <a:xfrm>
            <a:off x="640081" y="382270"/>
            <a:ext cx="11499215" cy="158464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116123" tIns="58062" rIns="116123" bIns="58062" anchor="ctr"/>
          <a:lstStyle/>
          <a:p>
            <a:pPr defTabSz="1160145" hangingPunct="0">
              <a:lnSpc>
                <a:spcPct val="93000"/>
              </a:lnSpc>
              <a:buClr>
                <a:srgbClr val="000000"/>
              </a:buClr>
              <a:buSzPct val="100000"/>
            </a:pPr>
            <a:endParaRPr lang="ru-RU" sz="2200" dirty="0">
              <a:solidFill>
                <a:schemeClr val="bg1"/>
              </a:solidFill>
            </a:endParaRPr>
          </a:p>
        </p:txBody>
      </p:sp>
      <p:sp>
        <p:nvSpPr>
          <p:cNvPr id="17411" name="Text Box 2"/>
          <p:cNvSpPr txBox="1">
            <a:spLocks noChangeArrowheads="1"/>
          </p:cNvSpPr>
          <p:nvPr/>
        </p:nvSpPr>
        <p:spPr bwMode="auto">
          <a:xfrm>
            <a:off x="640081" y="2246949"/>
            <a:ext cx="11499215" cy="631634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116123" tIns="58062" rIns="116123" bIns="58062" anchor="ctr"/>
          <a:lstStyle/>
          <a:p>
            <a:pPr defTabSz="1160145" hangingPunct="0">
              <a:lnSpc>
                <a:spcPct val="93000"/>
              </a:lnSpc>
              <a:buClr>
                <a:srgbClr val="000000"/>
              </a:buClr>
              <a:buSzPct val="100000"/>
            </a:pPr>
            <a:endParaRPr lang="ru-RU" sz="2200" dirty="0">
              <a:solidFill>
                <a:schemeClr val="bg1"/>
              </a:solidFill>
            </a:endParaRPr>
          </a:p>
        </p:txBody>
      </p:sp>
      <p:pic>
        <p:nvPicPr>
          <p:cNvPr id="17412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3168313" cy="9601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1648272" y="336104"/>
            <a:ext cx="1097955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blipFill>
                  <a:blip r:embed="rId4"/>
                  <a:stretch>
                    <a:fillRect/>
                  </a:stretch>
                </a:blipFill>
                <a:latin typeface="Century Gothic" pitchFamily="34" charset="0"/>
              </a:rPr>
              <a:t>Профессиональное сознание учителя</a:t>
            </a:r>
            <a:endParaRPr lang="ru-RU" sz="4000" b="1" dirty="0">
              <a:blipFill>
                <a:blip r:embed="rId4"/>
                <a:stretch>
                  <a:fillRect/>
                </a:stretch>
              </a:blipFill>
              <a:latin typeface="Century Gothic" pitchFamily="34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кругленный прямоугольник 8"/>
          <p:cNvSpPr/>
          <p:nvPr/>
        </p:nvSpPr>
        <p:spPr>
          <a:xfrm>
            <a:off x="352128" y="3288432"/>
            <a:ext cx="9216100" cy="57888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2800" b="1" smtClean="0">
                <a:solidFill>
                  <a:srgbClr val="002060"/>
                </a:solidFill>
                <a:latin typeface="Century Gothic" pitchFamily="34" charset="0"/>
              </a:rPr>
              <a:t>Осуществляется самим человеком</a:t>
            </a:r>
            <a:endParaRPr lang="ru-RU" sz="2800" b="1" dirty="0">
              <a:solidFill>
                <a:srgbClr val="002060"/>
              </a:solidFill>
              <a:latin typeface="Century Gothic" pitchFamily="34" charset="0"/>
            </a:endParaRPr>
          </a:p>
        </p:txBody>
      </p:sp>
      <p:grpSp>
        <p:nvGrpSpPr>
          <p:cNvPr id="2" name="Группа 10"/>
          <p:cNvGrpSpPr/>
          <p:nvPr/>
        </p:nvGrpSpPr>
        <p:grpSpPr>
          <a:xfrm>
            <a:off x="280120" y="4152528"/>
            <a:ext cx="9361040" cy="1852208"/>
            <a:chOff x="31842" y="3180501"/>
            <a:chExt cx="3704662" cy="900000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12" name="Скругленный прямоугольник 11"/>
            <p:cNvSpPr/>
            <p:nvPr/>
          </p:nvSpPr>
          <p:spPr>
            <a:xfrm>
              <a:off x="31842" y="3180501"/>
              <a:ext cx="3704662" cy="900000"/>
            </a:xfrm>
            <a:prstGeom prst="roundRect">
              <a:avLst/>
            </a:prstGeom>
            <a:grpFill/>
            <a:ln>
              <a:solidFill>
                <a:schemeClr val="accent1"/>
              </a:solidFill>
            </a:ln>
          </p:spPr>
          <p:txBody>
            <a:bodyPr wrap="square">
              <a:spAutoFit/>
            </a:bodyPr>
            <a:lstStyle/>
            <a:p>
              <a:pPr algn="ctr"/>
              <a:endParaRPr lang="ru-RU" sz="1600" dirty="0">
                <a:latin typeface="Century Gothic" pitchFamily="34" charset="0"/>
              </a:endParaRPr>
            </a:p>
          </p:txBody>
        </p:sp>
        <p:sp>
          <p:nvSpPr>
            <p:cNvPr id="13" name="Прямоугольник 12"/>
            <p:cNvSpPr/>
            <p:nvPr/>
          </p:nvSpPr>
          <p:spPr>
            <a:xfrm>
              <a:off x="256096" y="3449139"/>
              <a:ext cx="3200400" cy="338554"/>
            </a:xfrm>
            <a:prstGeom prst="rect">
              <a:avLst/>
            </a:prstGeom>
            <a:grpFill/>
          </p:spPr>
          <p:txBody>
            <a:bodyPr>
              <a:spAutoFit/>
            </a:bodyPr>
            <a:lstStyle/>
            <a:p>
              <a:pPr lvl="0" algn="ctr"/>
              <a:endParaRPr lang="ru-RU" sz="1600" dirty="0">
                <a:solidFill>
                  <a:prstClr val="black"/>
                </a:solidFill>
                <a:latin typeface="Century Gothic" pitchFamily="34" charset="0"/>
              </a:endParaRPr>
            </a:p>
          </p:txBody>
        </p:sp>
      </p:grpSp>
      <p:grpSp>
        <p:nvGrpSpPr>
          <p:cNvPr id="4" name="Группа 13"/>
          <p:cNvGrpSpPr/>
          <p:nvPr/>
        </p:nvGrpSpPr>
        <p:grpSpPr>
          <a:xfrm>
            <a:off x="400008" y="6443674"/>
            <a:ext cx="9295128" cy="900000"/>
            <a:chOff x="8620" y="4512567"/>
            <a:chExt cx="3704662" cy="900000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15" name="Скругленный прямоугольник 14"/>
            <p:cNvSpPr/>
            <p:nvPr/>
          </p:nvSpPr>
          <p:spPr>
            <a:xfrm>
              <a:off x="8620" y="4512567"/>
              <a:ext cx="3704662" cy="900000"/>
            </a:xfrm>
            <a:prstGeom prst="roundRect">
              <a:avLst/>
            </a:prstGeom>
            <a:grpFill/>
            <a:ln>
              <a:solidFill>
                <a:schemeClr val="accent1"/>
              </a:solidFill>
            </a:ln>
          </p:spPr>
          <p:txBody>
            <a:bodyPr wrap="square">
              <a:spAutoFit/>
            </a:bodyPr>
            <a:lstStyle/>
            <a:p>
              <a:pPr algn="ctr"/>
              <a:endParaRPr lang="ru-RU" sz="1600" dirty="0">
                <a:latin typeface="Century Gothic" pitchFamily="34" charset="0"/>
              </a:endParaRPr>
            </a:p>
          </p:txBody>
        </p:sp>
        <p:sp>
          <p:nvSpPr>
            <p:cNvPr id="16" name="Прямоугольник 15"/>
            <p:cNvSpPr/>
            <p:nvPr/>
          </p:nvSpPr>
          <p:spPr>
            <a:xfrm>
              <a:off x="320080" y="4670180"/>
              <a:ext cx="3200400" cy="523220"/>
            </a:xfrm>
            <a:prstGeom prst="rect">
              <a:avLst/>
            </a:prstGeom>
            <a:grpFill/>
          </p:spPr>
          <p:txBody>
            <a:bodyPr>
              <a:spAutoFit/>
            </a:bodyPr>
            <a:lstStyle/>
            <a:p>
              <a:pPr lvl="0" algn="ctr"/>
              <a:r>
                <a:rPr lang="ru-RU" sz="2800" b="1" dirty="0" smtClean="0">
                  <a:solidFill>
                    <a:srgbClr val="002060"/>
                  </a:solidFill>
                  <a:latin typeface="Century Gothic" pitchFamily="34" charset="0"/>
                </a:rPr>
                <a:t>Закрепление в профессии</a:t>
              </a:r>
              <a:endParaRPr lang="ru-RU" sz="2800" b="1" dirty="0">
                <a:solidFill>
                  <a:srgbClr val="002060"/>
                </a:solidFill>
                <a:latin typeface="Century Gothic" pitchFamily="34" charset="0"/>
              </a:endParaRPr>
            </a:p>
          </p:txBody>
        </p:sp>
      </p:grpSp>
      <p:sp>
        <p:nvSpPr>
          <p:cNvPr id="18" name="Скругленный прямоугольник 17"/>
          <p:cNvSpPr/>
          <p:nvPr/>
        </p:nvSpPr>
        <p:spPr>
          <a:xfrm>
            <a:off x="257132" y="7872434"/>
            <a:ext cx="9343344" cy="105560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2060"/>
                </a:solidFill>
                <a:latin typeface="Century Gothic" pitchFamily="34" charset="0"/>
              </a:rPr>
              <a:t>Оценка уровня профессиональной подготовленности</a:t>
            </a:r>
            <a:endParaRPr lang="ru-RU" sz="2800" b="1" dirty="0">
              <a:solidFill>
                <a:srgbClr val="002060"/>
              </a:solidFill>
              <a:latin typeface="Century Gothic" pitchFamily="34" charset="0"/>
            </a:endParaRPr>
          </a:p>
        </p:txBody>
      </p:sp>
      <p:pic>
        <p:nvPicPr>
          <p:cNvPr id="29" name="Picture 3" descr="C:\Users\ф\Desktop\Буклет_РНМЦ_каз_новый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127" t="12607" r="77921" b="69918"/>
          <a:stretch/>
        </p:blipFill>
        <p:spPr bwMode="auto">
          <a:xfrm rot="10800000" flipH="1" flipV="1">
            <a:off x="1" y="1"/>
            <a:ext cx="1397148" cy="12722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Группа 35"/>
          <p:cNvGrpSpPr/>
          <p:nvPr/>
        </p:nvGrpSpPr>
        <p:grpSpPr>
          <a:xfrm>
            <a:off x="0" y="300006"/>
            <a:ext cx="10289232" cy="1476260"/>
            <a:chOff x="-4043348" y="840160"/>
            <a:chExt cx="10619019" cy="1460612"/>
          </a:xfrm>
        </p:grpSpPr>
        <p:sp>
          <p:nvSpPr>
            <p:cNvPr id="3" name="Прямоугольник 2"/>
            <p:cNvSpPr/>
            <p:nvPr/>
          </p:nvSpPr>
          <p:spPr>
            <a:xfrm>
              <a:off x="-4043348" y="840160"/>
              <a:ext cx="10619019" cy="76128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/>
              <a:r>
                <a:rPr lang="ru-RU" sz="4400" b="1" dirty="0" smtClean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rPr>
                <a:t>ОБУЧЕНИЕ  (</a:t>
              </a:r>
              <a:r>
                <a:rPr lang="en-US" sz="4400" b="1" dirty="0" smtClean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rPr>
                <a:t>Learning</a:t>
              </a:r>
              <a:r>
                <a:rPr lang="ru-RU" sz="4400" b="1" dirty="0" smtClean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rPr>
                <a:t>)</a:t>
              </a:r>
              <a:endParaRPr lang="ru-RU" sz="44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5" name="Стрелка вниз 34"/>
            <p:cNvSpPr/>
            <p:nvPr/>
          </p:nvSpPr>
          <p:spPr>
            <a:xfrm>
              <a:off x="280120" y="1617650"/>
              <a:ext cx="2579752" cy="683122"/>
            </a:xfrm>
            <a:prstGeom prst="downArrow">
              <a:avLst>
                <a:gd name="adj1" fmla="val 54791"/>
                <a:gd name="adj2" fmla="val 64766"/>
              </a:avLst>
            </a:prstGeom>
            <a:solidFill>
              <a:schemeClr val="accent1">
                <a:lumMod val="60000"/>
                <a:lumOff val="40000"/>
              </a:schemeClr>
            </a:solidFill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1026" name="Picture 2" descr="C:\Users\ф\Desktop\УМК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11325"/>
          <a:stretch/>
        </p:blipFill>
        <p:spPr bwMode="auto">
          <a:xfrm>
            <a:off x="10001200" y="871510"/>
            <a:ext cx="2477385" cy="209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savepic.ru/416669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929192" y="3648472"/>
            <a:ext cx="2596896" cy="21014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X:\Отдел развития партнерства и международных связей\фото_для_Асель\20130417_101647 (2)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1680" r="35195" b="16966"/>
          <a:stretch/>
        </p:blipFill>
        <p:spPr bwMode="auto">
          <a:xfrm>
            <a:off x="9929192" y="6528792"/>
            <a:ext cx="2533588" cy="20922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5" name="Прямоугольник 44"/>
          <p:cNvSpPr/>
          <p:nvPr/>
        </p:nvSpPr>
        <p:spPr>
          <a:xfrm>
            <a:off x="0" y="3984992"/>
            <a:ext cx="96012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3200" b="1" dirty="0" smtClean="0">
              <a:solidFill>
                <a:srgbClr val="002060"/>
              </a:solidFill>
            </a:endParaRPr>
          </a:p>
          <a:p>
            <a:pPr algn="ctr"/>
            <a:r>
              <a:rPr lang="ru-RU" sz="3200" b="1" dirty="0" smtClean="0">
                <a:solidFill>
                  <a:srgbClr val="002060"/>
                </a:solidFill>
              </a:rPr>
              <a:t>Переход от </a:t>
            </a:r>
            <a:r>
              <a:rPr lang="ru-RU" sz="3200" b="1" dirty="0" err="1" smtClean="0">
                <a:solidFill>
                  <a:srgbClr val="002060"/>
                </a:solidFill>
              </a:rPr>
              <a:t>знаниевой</a:t>
            </a:r>
            <a:r>
              <a:rPr lang="ru-RU" sz="3200" b="1" dirty="0" smtClean="0">
                <a:solidFill>
                  <a:srgbClr val="002060"/>
                </a:solidFill>
              </a:rPr>
              <a:t> парадигмы к </a:t>
            </a:r>
            <a:r>
              <a:rPr lang="ru-RU" sz="3200" b="1" dirty="0" err="1" smtClean="0">
                <a:solidFill>
                  <a:srgbClr val="002060"/>
                </a:solidFill>
              </a:rPr>
              <a:t>компетентностной</a:t>
            </a:r>
            <a:endParaRPr lang="ru-RU" sz="3200" b="1" dirty="0">
              <a:solidFill>
                <a:srgbClr val="002060"/>
              </a:solidFill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352128" y="1992288"/>
            <a:ext cx="9216100" cy="78319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C00000"/>
                </a:solidFill>
                <a:latin typeface="Century Gothic" pitchFamily="34" charset="0"/>
              </a:rPr>
              <a:t>ОБУЧЕНИЕ В ТЕЧЕНИЕ ВСЕЙ ЖИЗНИ</a:t>
            </a:r>
            <a:endParaRPr lang="ru-RU" sz="4000" b="1" dirty="0">
              <a:solidFill>
                <a:srgbClr val="C00000"/>
              </a:solidFill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46253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Содержимое 3"/>
          <p:cNvGrpSpPr>
            <a:grpSpLocks noGrp="1"/>
          </p:cNvGrpSpPr>
          <p:nvPr>
            <p:ph idx="1"/>
          </p:nvPr>
        </p:nvGrpSpPr>
        <p:grpSpPr>
          <a:xfrm>
            <a:off x="0" y="6579527"/>
            <a:ext cx="12493725" cy="3021673"/>
            <a:chOff x="-360150" y="8370761"/>
            <a:chExt cx="7033273" cy="1861100"/>
          </a:xfrm>
        </p:grpSpPr>
        <p:pic>
          <p:nvPicPr>
            <p:cNvPr id="5" name="Picture 4" descr="C:\Users\ф\Desktop\фон_2.jp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r="67094" b="51205"/>
            <a:stretch/>
          </p:blipFill>
          <p:spPr bwMode="auto">
            <a:xfrm rot="16200000">
              <a:off x="5357984" y="8764638"/>
              <a:ext cx="1429807" cy="120047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5" descr="C:\Users\ф\Desktop\Буклет_РНМЦ_каз_новый1.jp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44851" t="50000" r="5330"/>
            <a:stretch/>
          </p:blipFill>
          <p:spPr bwMode="auto">
            <a:xfrm>
              <a:off x="-360150" y="8370761"/>
              <a:ext cx="2468273" cy="18611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eaLnBrk="1" hangingPunct="1"/>
            <a:r>
              <a:rPr lang="ru-RU" sz="6600" b="1" dirty="0" smtClean="0">
                <a:solidFill>
                  <a:srgbClr val="C00000"/>
                </a:solidFill>
              </a:rPr>
              <a:t>Индивидуальная </a:t>
            </a:r>
            <a:br>
              <a:rPr lang="ru-RU" sz="6600" b="1" dirty="0" smtClean="0">
                <a:solidFill>
                  <a:srgbClr val="C00000"/>
                </a:solidFill>
              </a:rPr>
            </a:br>
            <a:r>
              <a:rPr lang="ru-RU" sz="6600" b="1" dirty="0" smtClean="0">
                <a:solidFill>
                  <a:srgbClr val="C00000"/>
                </a:solidFill>
              </a:rPr>
              <a:t>траектория развития </a:t>
            </a: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640080" y="2240281"/>
            <a:ext cx="11521440" cy="6336348"/>
          </a:xfrm>
          <a:prstGeom prst="rect">
            <a:avLst/>
          </a:prstGeom>
        </p:spPr>
        <p:txBody>
          <a:bodyPr vert="horz" lIns="128016" tIns="64008" rIns="128016" bIns="64008" rtlCol="0">
            <a:normAutofit/>
          </a:bodyPr>
          <a:lstStyle/>
          <a:p>
            <a:pPr marL="480060" marR="0" lvl="0" indent="-480060" algn="ctr" defTabSz="128016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45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педагога представляет собой целенаправленно проектируемую дифференцированную образовательную программу, обеспечивающую педагогу разработку и реализацию личной программы развития </a:t>
            </a:r>
            <a:r>
              <a:rPr kumimoji="0" lang="ru-RU" sz="45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профессиональной компетентности</a:t>
            </a:r>
            <a:r>
              <a:rPr kumimoji="0" lang="ru-RU" sz="45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при осуществлении методического сопровождения его профессионального развития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0080" y="1"/>
            <a:ext cx="11521440" cy="1344216"/>
          </a:xfrm>
        </p:spPr>
        <p:txBody>
          <a:bodyPr>
            <a:normAutofit/>
          </a:bodyPr>
          <a:lstStyle/>
          <a:p>
            <a:r>
              <a:rPr lang="ru-RU" sz="5400" b="1" dirty="0" smtClean="0">
                <a:solidFill>
                  <a:srgbClr val="C00000"/>
                </a:solidFill>
              </a:rPr>
              <a:t>Повышение квалификации</a:t>
            </a:r>
            <a:endParaRPr lang="ru-RU" sz="5400" b="1" dirty="0">
              <a:solidFill>
                <a:srgbClr val="C00000"/>
              </a:solidFill>
            </a:endParaRPr>
          </a:p>
        </p:txBody>
      </p:sp>
      <p:pic>
        <p:nvPicPr>
          <p:cNvPr id="4" name="Picture 3" descr="C:\Users\ф\Desktop\Буклет_РНМЦ_каз_новый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127" t="12607" r="77921" b="69918"/>
          <a:stretch/>
        </p:blipFill>
        <p:spPr bwMode="auto">
          <a:xfrm rot="10800000" flipH="1" flipV="1">
            <a:off x="1" y="1"/>
            <a:ext cx="1397148" cy="12722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" descr="C:\Users\ф\Desktop\Буклет_РНМЦ_каз_новый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127" t="12607" r="77921" b="69918"/>
          <a:stretch/>
        </p:blipFill>
        <p:spPr bwMode="auto">
          <a:xfrm rot="5400000">
            <a:off x="11450519" y="-9159"/>
            <a:ext cx="1341919" cy="1360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C:\Users\ф\Desktop\Буклет_РНМЦ_каз_новый1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4851" t="67308" r="5330"/>
          <a:stretch/>
        </p:blipFill>
        <p:spPr bwMode="auto">
          <a:xfrm>
            <a:off x="0" y="8658252"/>
            <a:ext cx="5285438" cy="942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568152" y="1416223"/>
          <a:ext cx="11593287" cy="77262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16424"/>
                <a:gridCol w="5544616"/>
                <a:gridCol w="2232247"/>
              </a:tblGrid>
              <a:tr h="995604">
                <a:tc>
                  <a:txBody>
                    <a:bodyPr/>
                    <a:lstStyle/>
                    <a:p>
                      <a:pPr algn="ctr"/>
                      <a:r>
                        <a:rPr lang="ru-RU" sz="4000" dirty="0" smtClean="0"/>
                        <a:t>Год</a:t>
                      </a:r>
                      <a:endParaRPr lang="ru-RU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000" dirty="0" smtClean="0"/>
                        <a:t>Тема курсов</a:t>
                      </a:r>
                      <a:endParaRPr lang="ru-RU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000" dirty="0" smtClean="0"/>
                        <a:t>Кол-во ИПР</a:t>
                      </a:r>
                      <a:endParaRPr lang="ru-RU" sz="4000" dirty="0"/>
                    </a:p>
                  </a:txBody>
                  <a:tcPr/>
                </a:tc>
              </a:tr>
              <a:tr h="1569301">
                <a:tc>
                  <a:txBody>
                    <a:bodyPr/>
                    <a:lstStyle/>
                    <a:p>
                      <a:pPr marL="0" marR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smtClean="0"/>
                        <a:t>2012г.</a:t>
                      </a:r>
                    </a:p>
                    <a:p>
                      <a:pPr marL="0" marR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smtClean="0"/>
                        <a:t> </a:t>
                      </a:r>
                      <a:r>
                        <a:rPr lang="kk-KZ" sz="25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филиал АО "НЦПК "Өрлеу“ г.Кокшетау </a:t>
                      </a:r>
                      <a:endParaRPr lang="ru-RU" sz="2500" b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Методика разработки модульных программ, основанных на компетенциях</a:t>
                      </a:r>
                      <a:endParaRPr lang="ru-RU" sz="2800" b="1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25</a:t>
                      </a:r>
                      <a:endParaRPr lang="ru-RU" b="1" dirty="0"/>
                    </a:p>
                  </a:txBody>
                  <a:tcPr/>
                </a:tc>
              </a:tr>
              <a:tr h="1569301">
                <a:tc>
                  <a:txBody>
                    <a:bodyPr/>
                    <a:lstStyle/>
                    <a:p>
                      <a:pPr marL="0" marR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smtClean="0"/>
                        <a:t>2013г. </a:t>
                      </a:r>
                    </a:p>
                    <a:p>
                      <a:pPr marL="0" marR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25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филиал АО "НЦПК </a:t>
                      </a:r>
                    </a:p>
                    <a:p>
                      <a:pPr marL="0" marR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25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"Өрлеу“ г.Кокшетау </a:t>
                      </a:r>
                      <a:endParaRPr lang="ru-RU" sz="2500" b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Дуальная система в профессиональном образовании</a:t>
                      </a:r>
                      <a:endParaRPr lang="ru-RU" sz="2800" b="1" dirty="0" smtClean="0"/>
                    </a:p>
                    <a:p>
                      <a:pPr algn="ctr"/>
                      <a:endParaRPr lang="ru-RU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27</a:t>
                      </a:r>
                      <a:endParaRPr lang="ru-RU" b="1" dirty="0"/>
                    </a:p>
                  </a:txBody>
                  <a:tcPr/>
                </a:tc>
              </a:tr>
              <a:tr h="1569301">
                <a:tc>
                  <a:txBody>
                    <a:bodyPr/>
                    <a:lstStyle/>
                    <a:p>
                      <a:pPr marL="0" marR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5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2014г. АО "НЦПК "</a:t>
                      </a:r>
                      <a:r>
                        <a:rPr lang="ru-RU" sz="2500" b="1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Өрлеу</a:t>
                      </a:r>
                      <a:r>
                        <a:rPr lang="ru-RU" sz="25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" РИПКСО </a:t>
                      </a:r>
                      <a:r>
                        <a:rPr lang="ru-RU" sz="2500" b="1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г.Алматы</a:t>
                      </a:r>
                      <a:endParaRPr lang="ru-RU" sz="2500" b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Инновационные технологии обучения обучение в профобразовании</a:t>
                      </a:r>
                      <a:endParaRPr lang="ru-RU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27</a:t>
                      </a:r>
                      <a:endParaRPr lang="ru-RU" b="1" dirty="0"/>
                    </a:p>
                  </a:txBody>
                  <a:tcPr/>
                </a:tc>
              </a:tr>
              <a:tr h="1569301">
                <a:tc>
                  <a:txBody>
                    <a:bodyPr/>
                    <a:lstStyle/>
                    <a:p>
                      <a:endParaRPr lang="ru-RU" b="1" dirty="0" smtClean="0"/>
                    </a:p>
                    <a:p>
                      <a:pPr marL="0" marR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smtClean="0"/>
                        <a:t>2015г.</a:t>
                      </a:r>
                      <a:r>
                        <a:rPr lang="kk-KZ" sz="25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филиал АО "НЦПК </a:t>
                      </a:r>
                    </a:p>
                    <a:p>
                      <a:pPr marL="0" marR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25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"Өрлеу“ г.Кокшетау </a:t>
                      </a:r>
                      <a:endParaRPr lang="ru-RU" sz="2500" b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Организация эффективного образовательного процесса  с использованием ИКТ</a:t>
                      </a:r>
                      <a:endParaRPr lang="ru-RU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27</a:t>
                      </a:r>
                    </a:p>
                    <a:p>
                      <a:pPr algn="ctr"/>
                      <a:endParaRPr lang="ru-RU" b="1" dirty="0" smtClean="0"/>
                    </a:p>
                    <a:p>
                      <a:pPr algn="ctr"/>
                      <a:endParaRPr lang="ru-RU" b="1" dirty="0" smtClean="0"/>
                    </a:p>
                    <a:p>
                      <a:pPr algn="ctr"/>
                      <a:endParaRPr lang="ru-RU" b="1" dirty="0" smtClean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0080" y="384493"/>
            <a:ext cx="11521440" cy="671691"/>
          </a:xfrm>
        </p:spPr>
        <p:txBody>
          <a:bodyPr>
            <a:noAutofit/>
          </a:bodyPr>
          <a:lstStyle/>
          <a:p>
            <a:r>
              <a:rPr lang="ru-RU" sz="4800" b="1" dirty="0" smtClean="0">
                <a:solidFill>
                  <a:srgbClr val="C00000"/>
                </a:solidFill>
              </a:rPr>
              <a:t>Мониторинг курсовой подготовки ИПР</a:t>
            </a:r>
            <a:endParaRPr lang="ru-RU" sz="4800" b="1" dirty="0">
              <a:solidFill>
                <a:srgbClr val="C00000"/>
              </a:solidFill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568152" y="1200200"/>
          <a:ext cx="11522075" cy="73770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28392" y="384493"/>
            <a:ext cx="8208912" cy="1600200"/>
          </a:xfrm>
        </p:spPr>
        <p:txBody>
          <a:bodyPr/>
          <a:lstStyle/>
          <a:p>
            <a:r>
              <a:rPr lang="ru-RU" dirty="0" smtClean="0"/>
              <a:t>Приложение №1 </a:t>
            </a:r>
            <a:endParaRPr lang="ru-RU" dirty="0"/>
          </a:p>
        </p:txBody>
      </p:sp>
      <p:pic>
        <p:nvPicPr>
          <p:cNvPr id="4" name="Picture 5" descr="C:\Users\ф\Desktop\Буклет_РНМЦ_каз_новый1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4851" t="50000" r="5330"/>
          <a:stretch/>
        </p:blipFill>
        <p:spPr bwMode="auto">
          <a:xfrm>
            <a:off x="0" y="6096744"/>
            <a:ext cx="12801600" cy="3504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" descr="C:\Users\ф\Desktop\Буклет_РНМЦ_каз_новый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127" t="12607" r="77921" b="69918"/>
          <a:stretch/>
        </p:blipFill>
        <p:spPr bwMode="auto">
          <a:xfrm rot="10800000" flipH="1" flipV="1">
            <a:off x="1" y="1"/>
            <a:ext cx="2741504" cy="2496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2728392" y="3504456"/>
            <a:ext cx="8208912" cy="1600200"/>
          </a:xfrm>
          <a:prstGeom prst="rect">
            <a:avLst/>
          </a:prstGeom>
        </p:spPr>
        <p:txBody>
          <a:bodyPr vert="horz" lIns="128016" tIns="64008" rIns="128016" bIns="64008" rtlCol="0" anchor="ctr">
            <a:normAutofit/>
          </a:bodyPr>
          <a:lstStyle/>
          <a:p>
            <a:pPr marL="0" marR="0" lvl="0" indent="0" algn="ctr" defTabSz="128016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6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216224" y="3216424"/>
            <a:ext cx="1051316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C00000"/>
                </a:solidFill>
              </a:rPr>
              <a:t>методический тренинг-семинар:</a:t>
            </a:r>
          </a:p>
          <a:p>
            <a:pPr algn="ctr"/>
            <a:r>
              <a:rPr lang="ru-RU" sz="4000" b="1" dirty="0" smtClean="0">
                <a:solidFill>
                  <a:srgbClr val="C00000"/>
                </a:solidFill>
              </a:rPr>
              <a:t> «Формирование профессиональной  компетенции  преподавателя </a:t>
            </a:r>
            <a:r>
              <a:rPr lang="ru-RU" sz="4000" b="1" dirty="0" err="1" smtClean="0">
                <a:solidFill>
                  <a:srgbClr val="C00000"/>
                </a:solidFill>
              </a:rPr>
              <a:t>ТиПО</a:t>
            </a:r>
            <a:r>
              <a:rPr lang="ru-RU" sz="4000" b="1" dirty="0" smtClean="0">
                <a:solidFill>
                  <a:srgbClr val="C00000"/>
                </a:solidFill>
              </a:rPr>
              <a:t>»</a:t>
            </a:r>
            <a:endParaRPr lang="ru-RU" sz="40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28392" y="384493"/>
            <a:ext cx="8208912" cy="1600200"/>
          </a:xfrm>
        </p:spPr>
        <p:txBody>
          <a:bodyPr/>
          <a:lstStyle/>
          <a:p>
            <a:r>
              <a:rPr lang="ru-RU" dirty="0" smtClean="0"/>
              <a:t>Приложение №2 </a:t>
            </a:r>
            <a:endParaRPr lang="ru-RU" dirty="0"/>
          </a:p>
        </p:txBody>
      </p:sp>
      <p:pic>
        <p:nvPicPr>
          <p:cNvPr id="4" name="Picture 5" descr="C:\Users\ф\Desktop\Буклет_РНМЦ_каз_новый1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4851" t="50000" r="5330"/>
          <a:stretch/>
        </p:blipFill>
        <p:spPr bwMode="auto">
          <a:xfrm>
            <a:off x="0" y="6096744"/>
            <a:ext cx="12801600" cy="3504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" descr="C:\Users\ф\Desktop\Буклет_РНМЦ_каз_новый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127" t="12607" r="77921" b="69918"/>
          <a:stretch/>
        </p:blipFill>
        <p:spPr bwMode="auto">
          <a:xfrm rot="10800000" flipH="1" flipV="1">
            <a:off x="1" y="1"/>
            <a:ext cx="2741504" cy="2496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2728392" y="3504456"/>
            <a:ext cx="8208912" cy="1600200"/>
          </a:xfrm>
          <a:prstGeom prst="rect">
            <a:avLst/>
          </a:prstGeom>
        </p:spPr>
        <p:txBody>
          <a:bodyPr vert="horz" lIns="128016" tIns="64008" rIns="128016" bIns="64008" rtlCol="0" anchor="ctr">
            <a:normAutofit/>
          </a:bodyPr>
          <a:lstStyle/>
          <a:p>
            <a:pPr marL="0" marR="0" lvl="0" indent="0" algn="ctr" defTabSz="128016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6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216224" y="3216424"/>
            <a:ext cx="1051316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C00000"/>
                </a:solidFill>
              </a:rPr>
              <a:t>План самообразования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28392" y="384493"/>
            <a:ext cx="8208912" cy="1600200"/>
          </a:xfrm>
        </p:spPr>
        <p:txBody>
          <a:bodyPr/>
          <a:lstStyle/>
          <a:p>
            <a:r>
              <a:rPr lang="ru-RU" dirty="0" smtClean="0"/>
              <a:t>Приложение №3 </a:t>
            </a:r>
            <a:endParaRPr lang="ru-RU" dirty="0"/>
          </a:p>
        </p:txBody>
      </p:sp>
      <p:pic>
        <p:nvPicPr>
          <p:cNvPr id="4" name="Picture 5" descr="C:\Users\ф\Desktop\Буклет_РНМЦ_каз_новый1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4851" t="50000" r="5330"/>
          <a:stretch/>
        </p:blipFill>
        <p:spPr bwMode="auto">
          <a:xfrm>
            <a:off x="0" y="6096744"/>
            <a:ext cx="12801600" cy="3504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" descr="C:\Users\ф\Desktop\Буклет_РНМЦ_каз_новый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127" t="12607" r="77921" b="69918"/>
          <a:stretch/>
        </p:blipFill>
        <p:spPr bwMode="auto">
          <a:xfrm rot="10800000" flipH="1" flipV="1">
            <a:off x="1" y="1"/>
            <a:ext cx="2741504" cy="2496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2728392" y="3504456"/>
            <a:ext cx="8208912" cy="1600200"/>
          </a:xfrm>
          <a:prstGeom prst="rect">
            <a:avLst/>
          </a:prstGeom>
        </p:spPr>
        <p:txBody>
          <a:bodyPr vert="horz" lIns="128016" tIns="64008" rIns="128016" bIns="64008" rtlCol="0" anchor="ctr">
            <a:normAutofit/>
          </a:bodyPr>
          <a:lstStyle/>
          <a:p>
            <a:pPr marL="0" marR="0" lvl="0" indent="0" algn="ctr" defTabSz="128016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6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216224" y="3216424"/>
            <a:ext cx="1051316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C00000"/>
                </a:solidFill>
              </a:rPr>
              <a:t>презентация творческой мастерской преподавателя русского языка и литературы, творческий отчёт мастера </a:t>
            </a:r>
            <a:r>
              <a:rPr lang="ru-RU" sz="4000" b="1" dirty="0" err="1" smtClean="0">
                <a:solidFill>
                  <a:srgbClr val="C00000"/>
                </a:solidFill>
              </a:rPr>
              <a:t>п</a:t>
            </a:r>
            <a:r>
              <a:rPr lang="ru-RU" sz="4000" b="1" dirty="0" smtClean="0">
                <a:solidFill>
                  <a:srgbClr val="C00000"/>
                </a:solidFill>
              </a:rPr>
              <a:t>/о</a:t>
            </a:r>
            <a:endParaRPr lang="ru-RU" sz="40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28392" y="384493"/>
            <a:ext cx="8208912" cy="1600200"/>
          </a:xfrm>
        </p:spPr>
        <p:txBody>
          <a:bodyPr/>
          <a:lstStyle/>
          <a:p>
            <a:r>
              <a:rPr lang="ru-RU" dirty="0" smtClean="0"/>
              <a:t>Приложение №4 </a:t>
            </a:r>
            <a:endParaRPr lang="ru-RU" dirty="0"/>
          </a:p>
        </p:txBody>
      </p:sp>
      <p:pic>
        <p:nvPicPr>
          <p:cNvPr id="4" name="Picture 5" descr="C:\Users\ф\Desktop\Буклет_РНМЦ_каз_новый1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4851" t="50000" r="5330"/>
          <a:stretch/>
        </p:blipFill>
        <p:spPr bwMode="auto">
          <a:xfrm>
            <a:off x="0" y="6096744"/>
            <a:ext cx="12801600" cy="3504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" descr="C:\Users\ф\Desktop\Буклет_РНМЦ_каз_новый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127" t="12607" r="77921" b="69918"/>
          <a:stretch/>
        </p:blipFill>
        <p:spPr bwMode="auto">
          <a:xfrm rot="10800000" flipH="1" flipV="1">
            <a:off x="1" y="1"/>
            <a:ext cx="2741504" cy="2496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2728392" y="3504456"/>
            <a:ext cx="8208912" cy="1600200"/>
          </a:xfrm>
          <a:prstGeom prst="rect">
            <a:avLst/>
          </a:prstGeom>
        </p:spPr>
        <p:txBody>
          <a:bodyPr vert="horz" lIns="128016" tIns="64008" rIns="128016" bIns="64008" rtlCol="0" anchor="ctr">
            <a:normAutofit/>
          </a:bodyPr>
          <a:lstStyle/>
          <a:p>
            <a:pPr marL="0" marR="0" lvl="0" indent="0" algn="ctr" defTabSz="128016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6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216224" y="3216424"/>
            <a:ext cx="1051316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C00000"/>
                </a:solidFill>
              </a:rPr>
              <a:t>карта профессионального роста ИПР </a:t>
            </a:r>
            <a:r>
              <a:rPr lang="ru-RU" sz="4000" b="1" dirty="0" err="1" smtClean="0">
                <a:solidFill>
                  <a:srgbClr val="C00000"/>
                </a:solidFill>
              </a:rPr>
              <a:t>ТиПО</a:t>
            </a:r>
            <a:endParaRPr lang="ru-RU" sz="40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28392" y="384493"/>
            <a:ext cx="8208912" cy="1600200"/>
          </a:xfrm>
        </p:spPr>
        <p:txBody>
          <a:bodyPr/>
          <a:lstStyle/>
          <a:p>
            <a:r>
              <a:rPr lang="ru-RU" dirty="0" smtClean="0"/>
              <a:t>Приложение №5 </a:t>
            </a:r>
            <a:endParaRPr lang="ru-RU" dirty="0"/>
          </a:p>
        </p:txBody>
      </p:sp>
      <p:pic>
        <p:nvPicPr>
          <p:cNvPr id="4" name="Picture 5" descr="C:\Users\ф\Desktop\Буклет_РНМЦ_каз_новый1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4851" t="50000" r="5330"/>
          <a:stretch/>
        </p:blipFill>
        <p:spPr bwMode="auto">
          <a:xfrm>
            <a:off x="0" y="6096744"/>
            <a:ext cx="12801600" cy="3504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" descr="C:\Users\ф\Desktop\Буклет_РНМЦ_каз_новый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127" t="12607" r="77921" b="69918"/>
          <a:stretch/>
        </p:blipFill>
        <p:spPr bwMode="auto">
          <a:xfrm rot="10800000" flipH="1" flipV="1">
            <a:off x="1" y="1"/>
            <a:ext cx="2741504" cy="2496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2728392" y="3504456"/>
            <a:ext cx="8208912" cy="1600200"/>
          </a:xfrm>
          <a:prstGeom prst="rect">
            <a:avLst/>
          </a:prstGeom>
        </p:spPr>
        <p:txBody>
          <a:bodyPr vert="horz" lIns="128016" tIns="64008" rIns="128016" bIns="64008" rtlCol="0" anchor="ctr">
            <a:normAutofit/>
          </a:bodyPr>
          <a:lstStyle/>
          <a:p>
            <a:pPr marL="0" marR="0" lvl="0" indent="0" algn="ctr" defTabSz="128016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6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216224" y="3216424"/>
            <a:ext cx="1051316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C00000"/>
                </a:solidFill>
              </a:rPr>
              <a:t>Положение о рейтинговой оценке деятельности ИПР колледжа</a:t>
            </a:r>
            <a:endParaRPr lang="ru-RU" sz="40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28392" y="384493"/>
            <a:ext cx="8208912" cy="1600200"/>
          </a:xfrm>
        </p:spPr>
        <p:txBody>
          <a:bodyPr/>
          <a:lstStyle/>
          <a:p>
            <a:r>
              <a:rPr lang="ru-RU" dirty="0" smtClean="0"/>
              <a:t>Приложение №6 </a:t>
            </a:r>
            <a:endParaRPr lang="ru-RU" dirty="0"/>
          </a:p>
        </p:txBody>
      </p:sp>
      <p:pic>
        <p:nvPicPr>
          <p:cNvPr id="4" name="Picture 5" descr="C:\Users\ф\Desktop\Буклет_РНМЦ_каз_новый1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4851" t="50000" r="5330"/>
          <a:stretch/>
        </p:blipFill>
        <p:spPr bwMode="auto">
          <a:xfrm>
            <a:off x="0" y="6096744"/>
            <a:ext cx="12801600" cy="3504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" descr="C:\Users\ф\Desktop\Буклет_РНМЦ_каз_новый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127" t="12607" r="77921" b="69918"/>
          <a:stretch/>
        </p:blipFill>
        <p:spPr bwMode="auto">
          <a:xfrm rot="10800000" flipH="1" flipV="1">
            <a:off x="1" y="1"/>
            <a:ext cx="2741504" cy="2496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2728392" y="3504456"/>
            <a:ext cx="8208912" cy="1600200"/>
          </a:xfrm>
          <a:prstGeom prst="rect">
            <a:avLst/>
          </a:prstGeom>
        </p:spPr>
        <p:txBody>
          <a:bodyPr vert="horz" lIns="128016" tIns="64008" rIns="128016" bIns="64008" rtlCol="0" anchor="ctr">
            <a:normAutofit/>
          </a:bodyPr>
          <a:lstStyle/>
          <a:p>
            <a:pPr marL="0" marR="0" lvl="0" indent="0" algn="ctr" defTabSz="128016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6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216224" y="3216424"/>
            <a:ext cx="1051316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C00000"/>
                </a:solidFill>
              </a:rPr>
              <a:t>Электронные методические пособия </a:t>
            </a:r>
          </a:p>
          <a:p>
            <a:pPr algn="ctr"/>
            <a:r>
              <a:rPr lang="ru-RU" sz="4000" b="1" dirty="0" smtClean="0">
                <a:solidFill>
                  <a:srgbClr val="C00000"/>
                </a:solidFill>
              </a:rPr>
              <a:t>мастера </a:t>
            </a:r>
            <a:r>
              <a:rPr lang="ru-RU" sz="4000" b="1" dirty="0" err="1" smtClean="0">
                <a:solidFill>
                  <a:srgbClr val="C00000"/>
                </a:solidFill>
              </a:rPr>
              <a:t>п</a:t>
            </a:r>
            <a:r>
              <a:rPr lang="ru-RU" sz="4000" b="1" dirty="0" smtClean="0">
                <a:solidFill>
                  <a:srgbClr val="C00000"/>
                </a:solidFill>
              </a:rPr>
              <a:t>/о Рахматуллиной Н.Н.</a:t>
            </a:r>
            <a:endParaRPr lang="ru-RU" sz="4000" dirty="0" smtClean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0160" y="480120"/>
            <a:ext cx="11521440" cy="815707"/>
          </a:xfrm>
        </p:spPr>
        <p:txBody>
          <a:bodyPr>
            <a:normAutofit fontScale="90000"/>
          </a:bodyPr>
          <a:lstStyle/>
          <a:p>
            <a:r>
              <a:rPr lang="ru-RU" sz="5300" b="1" i="1" dirty="0" smtClean="0">
                <a:solidFill>
                  <a:srgbClr val="C00000"/>
                </a:solidFill>
              </a:rPr>
              <a:t/>
            </a:r>
            <a:br>
              <a:rPr lang="ru-RU" sz="5300" b="1" i="1" dirty="0" smtClean="0">
                <a:solidFill>
                  <a:srgbClr val="C00000"/>
                </a:solidFill>
              </a:rPr>
            </a:br>
            <a:r>
              <a:rPr lang="ru-RU" sz="5300" b="1" i="1" dirty="0" smtClean="0">
                <a:solidFill>
                  <a:srgbClr val="C00000"/>
                </a:solidFill>
              </a:rPr>
              <a:t>РЕФЛЕКСИЯ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40080" y="1488232"/>
            <a:ext cx="11521440" cy="7088397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• </a:t>
            </a:r>
            <a:r>
              <a:rPr lang="ru-RU" i="1" u="sng" dirty="0" smtClean="0"/>
              <a:t>Учитель сельской местности, 37 лет</a:t>
            </a:r>
            <a:endParaRPr lang="ru-RU" dirty="0" smtClean="0"/>
          </a:p>
          <a:p>
            <a:r>
              <a:rPr lang="ru-RU" dirty="0" smtClean="0"/>
              <a:t>• </a:t>
            </a:r>
            <a:r>
              <a:rPr lang="ru-RU" i="1" u="sng" dirty="0" smtClean="0"/>
              <a:t>Домохозяйка с 2 детьми, 24 года</a:t>
            </a:r>
            <a:endParaRPr lang="ru-RU" dirty="0" smtClean="0"/>
          </a:p>
          <a:p>
            <a:r>
              <a:rPr lang="ru-RU" dirty="0" smtClean="0"/>
              <a:t>• </a:t>
            </a:r>
            <a:r>
              <a:rPr lang="ru-RU" i="1" u="sng" dirty="0" smtClean="0"/>
              <a:t>Нейрохирург, 40 лет</a:t>
            </a:r>
            <a:endParaRPr lang="ru-RU" dirty="0" smtClean="0"/>
          </a:p>
          <a:p>
            <a:r>
              <a:rPr lang="ru-RU" dirty="0" smtClean="0"/>
              <a:t>• </a:t>
            </a:r>
            <a:r>
              <a:rPr lang="ru-RU" i="1" u="sng" dirty="0" smtClean="0"/>
              <a:t>Африканский студент, 19 лет </a:t>
            </a:r>
            <a:endParaRPr lang="ru-RU" dirty="0" smtClean="0"/>
          </a:p>
          <a:p>
            <a:r>
              <a:rPr lang="ru-RU" dirty="0" smtClean="0"/>
              <a:t>• </a:t>
            </a:r>
            <a:r>
              <a:rPr lang="ru-RU" i="1" u="sng" dirty="0" smtClean="0"/>
              <a:t>Глухая и слепая девушка, 18 лет </a:t>
            </a:r>
            <a:endParaRPr lang="ru-RU" dirty="0" smtClean="0"/>
          </a:p>
          <a:p>
            <a:r>
              <a:rPr lang="ru-RU" dirty="0" smtClean="0"/>
              <a:t>• </a:t>
            </a:r>
            <a:r>
              <a:rPr lang="ru-RU" i="1" u="sng" dirty="0" smtClean="0"/>
              <a:t>Инженер, 31 год</a:t>
            </a:r>
            <a:endParaRPr lang="ru-RU" dirty="0" smtClean="0"/>
          </a:p>
          <a:p>
            <a:r>
              <a:rPr lang="ru-RU" dirty="0" smtClean="0"/>
              <a:t>• </a:t>
            </a:r>
            <a:r>
              <a:rPr lang="ru-RU" i="1" u="sng" dirty="0" smtClean="0"/>
              <a:t>Депутат парламента, 53 года</a:t>
            </a:r>
            <a:endParaRPr lang="ru-RU" dirty="0" smtClean="0"/>
          </a:p>
          <a:p>
            <a:r>
              <a:rPr lang="ru-RU" dirty="0" smtClean="0"/>
              <a:t>• </a:t>
            </a:r>
            <a:r>
              <a:rPr lang="ru-RU" i="1" u="sng" dirty="0" smtClean="0"/>
              <a:t>Чукча, в прошлом оленевод, 45 лет</a:t>
            </a:r>
            <a:endParaRPr lang="ru-RU" dirty="0" smtClean="0"/>
          </a:p>
          <a:p>
            <a:r>
              <a:rPr lang="ru-RU" dirty="0" smtClean="0"/>
              <a:t>• </a:t>
            </a:r>
            <a:r>
              <a:rPr lang="ru-RU" i="1" u="sng" dirty="0" smtClean="0"/>
              <a:t>Французская стюардесса, 27 лет</a:t>
            </a:r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0080" y="384492"/>
            <a:ext cx="11521440" cy="2687915"/>
          </a:xfrm>
        </p:spPr>
        <p:txBody>
          <a:bodyPr>
            <a:normAutofit fontScale="90000"/>
          </a:bodyPr>
          <a:lstStyle/>
          <a:p>
            <a:r>
              <a:rPr lang="ru-RU" sz="5300" b="1" dirty="0" smtClean="0">
                <a:solidFill>
                  <a:srgbClr val="C00000"/>
                </a:solidFill>
              </a:rPr>
              <a:t>Нет недостижимых целей – есть высокий коэффициент лени, недостаток смекалки и запас отговорок.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Содержимое 3" descr="http://1000statusov.org/wp-content/uploads/2011/11/46987641_uspeh2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43300" y="3144416"/>
            <a:ext cx="6673924" cy="50534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ru-RU" sz="5400" b="1" dirty="0" smtClean="0">
                <a:solidFill>
                  <a:srgbClr val="C00000"/>
                </a:solidFill>
              </a:rPr>
              <a:t>Никто не может вернуться в прошлое и изменить свой старт, </a:t>
            </a:r>
          </a:p>
          <a:p>
            <a:pPr algn="ctr">
              <a:buNone/>
            </a:pPr>
            <a:r>
              <a:rPr lang="ru-RU" sz="5400" b="1" dirty="0" smtClean="0">
                <a:solidFill>
                  <a:srgbClr val="C00000"/>
                </a:solidFill>
              </a:rPr>
              <a:t>но можно стартовать сейчас и изменить свой финиш!!!</a:t>
            </a:r>
            <a:endParaRPr lang="ru-RU" sz="5400" dirty="0" smtClean="0">
              <a:solidFill>
                <a:srgbClr val="C00000"/>
              </a:solidFill>
            </a:endParaRPr>
          </a:p>
          <a:p>
            <a:pPr algn="ctr">
              <a:buNone/>
            </a:pPr>
            <a:r>
              <a:rPr lang="ru-RU" sz="5400" dirty="0" smtClean="0">
                <a:solidFill>
                  <a:srgbClr val="C00000"/>
                </a:solidFill>
              </a:rPr>
              <a:t> </a:t>
            </a:r>
            <a:endParaRPr lang="ru-RU" dirty="0" smtClean="0">
              <a:solidFill>
                <a:srgbClr val="C00000"/>
              </a:solidFill>
            </a:endParaRPr>
          </a:p>
          <a:p>
            <a:endParaRPr lang="ru-RU" dirty="0"/>
          </a:p>
        </p:txBody>
      </p:sp>
      <p:grpSp>
        <p:nvGrpSpPr>
          <p:cNvPr id="4" name="Группа 3"/>
          <p:cNvGrpSpPr/>
          <p:nvPr/>
        </p:nvGrpSpPr>
        <p:grpSpPr>
          <a:xfrm>
            <a:off x="0" y="6744816"/>
            <a:ext cx="5104656" cy="2496344"/>
            <a:chOff x="0" y="5697949"/>
            <a:chExt cx="6486288" cy="3903251"/>
          </a:xfrm>
        </p:grpSpPr>
        <p:pic>
          <p:nvPicPr>
            <p:cNvPr id="5" name="Picture 4" descr="C:\Users\ф\Desktop\фон_2.jp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r="67094" b="51205"/>
            <a:stretch/>
          </p:blipFill>
          <p:spPr bwMode="auto">
            <a:xfrm>
              <a:off x="5179453" y="8286750"/>
              <a:ext cx="1306835" cy="131343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5" descr="C:\Users\ф\Desktop\Буклет_РНМЦ_каз_новый1.jp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44851" t="50000" r="5330"/>
            <a:stretch/>
          </p:blipFill>
          <p:spPr bwMode="auto">
            <a:xfrm>
              <a:off x="0" y="5697949"/>
              <a:ext cx="5176664" cy="39032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7" name="Picture 3" descr="C:\Users\ф\Desktop\Буклет_РНМЦ_каз_новый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127" t="12607" r="77921" b="69918"/>
          <a:stretch/>
        </p:blipFill>
        <p:spPr bwMode="auto">
          <a:xfrm rot="5400000">
            <a:off x="11162488" y="254936"/>
            <a:ext cx="1341919" cy="1360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 descr="C:\Users\ф\Desktop\Буклет_РНМЦ_каз_новый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127" t="12607" r="77921" b="69918"/>
          <a:stretch/>
        </p:blipFill>
        <p:spPr bwMode="auto">
          <a:xfrm>
            <a:off x="352128" y="336104"/>
            <a:ext cx="1341919" cy="1360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785312" y="4144977"/>
            <a:ext cx="922400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b="1" dirty="0" smtClean="0">
                <a:solidFill>
                  <a:schemeClr val="tx2"/>
                </a:solidFill>
                <a:latin typeface="Century Gothic" pitchFamily="34" charset="0"/>
                <a:cs typeface="Courier New" pitchFamily="49" charset="0"/>
              </a:rPr>
              <a:t>Спасибо за внимание!</a:t>
            </a:r>
            <a:endParaRPr lang="ru-RU" sz="6000" b="1" dirty="0">
              <a:solidFill>
                <a:schemeClr val="tx2"/>
              </a:solidFill>
              <a:latin typeface="Century Gothic" pitchFamily="34" charset="0"/>
              <a:cs typeface="Courier New" pitchFamily="49" charset="0"/>
            </a:endParaRPr>
          </a:p>
        </p:txBody>
      </p:sp>
      <p:grpSp>
        <p:nvGrpSpPr>
          <p:cNvPr id="5" name="Группа 4"/>
          <p:cNvGrpSpPr/>
          <p:nvPr/>
        </p:nvGrpSpPr>
        <p:grpSpPr>
          <a:xfrm>
            <a:off x="0" y="7104856"/>
            <a:ext cx="5104656" cy="2496344"/>
            <a:chOff x="0" y="5697949"/>
            <a:chExt cx="6486288" cy="3903251"/>
          </a:xfrm>
        </p:grpSpPr>
        <p:pic>
          <p:nvPicPr>
            <p:cNvPr id="6" name="Picture 4" descr="C:\Users\ф\Desktop\фон_2.jp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r="67094" b="51205"/>
            <a:stretch/>
          </p:blipFill>
          <p:spPr bwMode="auto">
            <a:xfrm>
              <a:off x="5179453" y="8286750"/>
              <a:ext cx="1306835" cy="131343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" name="Picture 5" descr="C:\Users\ф\Desktop\Буклет_РНМЦ_каз_новый1.jp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44851" t="50000" r="5330"/>
            <a:stretch/>
          </p:blipFill>
          <p:spPr bwMode="auto">
            <a:xfrm>
              <a:off x="0" y="5697949"/>
              <a:ext cx="5176664" cy="39032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8" name="Picture 3" descr="C:\Users\ф\Desktop\Буклет_РНМЦ_каз_новый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127" t="12607" r="77921" b="69918"/>
          <a:stretch/>
        </p:blipFill>
        <p:spPr bwMode="auto">
          <a:xfrm rot="5400000">
            <a:off x="11450519" y="-9159"/>
            <a:ext cx="1341919" cy="1360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0195538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1879</TotalTime>
  <Words>354</Words>
  <Application>Microsoft Office PowerPoint</Application>
  <PresentationFormat>A3 (297x420 мм)</PresentationFormat>
  <Paragraphs>82</Paragraphs>
  <Slides>17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Тема Office</vt:lpstr>
      <vt:lpstr>Слайд 1</vt:lpstr>
      <vt:lpstr>Слайд 2</vt:lpstr>
      <vt:lpstr>Слайд 3</vt:lpstr>
      <vt:lpstr>Слайд 4</vt:lpstr>
      <vt:lpstr>Индивидуальная  траектория развития </vt:lpstr>
      <vt:lpstr>Повышение квалификации</vt:lpstr>
      <vt:lpstr>Мониторинг курсовой подготовки ИПР</vt:lpstr>
      <vt:lpstr>Приложение №1 </vt:lpstr>
      <vt:lpstr>Приложение №2 </vt:lpstr>
      <vt:lpstr>Приложение №3 </vt:lpstr>
      <vt:lpstr>Приложение №4 </vt:lpstr>
      <vt:lpstr>Приложение №5 </vt:lpstr>
      <vt:lpstr>Приложение №6 </vt:lpstr>
      <vt:lpstr> РЕФЛЕКСИЯ </vt:lpstr>
      <vt:lpstr>Нет недостижимых целей – есть высокий коэффициент лени, недостаток смекалки и запас отговорок. </vt:lpstr>
      <vt:lpstr>Слайд 16</vt:lpstr>
      <vt:lpstr>Слайд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АДЛАН</dc:creator>
  <cp:lastModifiedBy>Светлана</cp:lastModifiedBy>
  <cp:revision>727</cp:revision>
  <cp:lastPrinted>2014-08-20T12:17:21Z</cp:lastPrinted>
  <dcterms:created xsi:type="dcterms:W3CDTF">2014-08-07T04:26:01Z</dcterms:created>
  <dcterms:modified xsi:type="dcterms:W3CDTF">2015-08-14T10:41:04Z</dcterms:modified>
</cp:coreProperties>
</file>